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63" r:id="rId4"/>
    <p:sldId id="258" r:id="rId5"/>
    <p:sldId id="264" r:id="rId6"/>
    <p:sldId id="261" r:id="rId7"/>
    <p:sldId id="266" r:id="rId8"/>
    <p:sldId id="267" r:id="rId9"/>
    <p:sldId id="265" r:id="rId10"/>
  </p:sldIdLst>
  <p:sldSz cx="18288000" cy="10287000"/>
  <p:notesSz cx="6858000" cy="9144000"/>
  <p:embeddedFontLst>
    <p:embeddedFont>
      <p:font typeface="SimSun-ExtB" panose="02010609060101010101" pitchFamily="49" charset="-122"/>
      <p:regular r:id="rId12"/>
    </p:embeddedFont>
    <p:embeddedFont>
      <p:font typeface="Calibri" panose="020F0502020204030204" pitchFamily="34" charset="0"/>
      <p:regular r:id="rId13"/>
      <p:bold r:id="rId14"/>
      <p:italic r:id="rId15"/>
      <p:boldItalic r:id="rId16"/>
    </p:embeddedFont>
    <p:embeddedFont>
      <p:font typeface="Montserrat" panose="020B0604020202020204" charset="0"/>
      <p:regular r:id="rId17"/>
    </p:embeddedFont>
    <p:embeddedFont>
      <p:font typeface="Neue Machina Ultra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93554" autoAdjust="0"/>
  </p:normalViewPr>
  <p:slideViewPr>
    <p:cSldViewPr>
      <p:cViewPr varScale="1">
        <p:scale>
          <a:sx n="44" d="100"/>
          <a:sy n="44" d="100"/>
        </p:scale>
        <p:origin x="31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02DC2-D8DB-45AF-B5C4-04ADAA2A4CBA}" type="datetimeFigureOut">
              <a:rPr lang="en-IN" smtClean="0"/>
              <a:t>20-04-2023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B52A7-716A-47EA-A095-C9EED558287D}" type="slidenum">
              <a:rPr lang="en-IN" smtClean="0"/>
              <a:t>‹#›</a:t>
            </a:fld>
            <a:endParaRPr lang="en-IN"/>
          </a:p>
        </p:txBody>
      </p:sp>
    </p:spTree>
    <p:extLst>
      <p:ext uri="{BB962C8B-B14F-4D97-AF65-F5344CB8AC3E}">
        <p14:creationId xmlns:p14="http://schemas.microsoft.com/office/powerpoint/2010/main" val="3879156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B52A7-716A-47EA-A095-C9EED558287D}" type="slidenum">
              <a:rPr lang="en-IN" smtClean="0"/>
              <a:t>8</a:t>
            </a:fld>
            <a:endParaRPr lang="en-IN"/>
          </a:p>
        </p:txBody>
      </p:sp>
    </p:spTree>
    <p:extLst>
      <p:ext uri="{BB962C8B-B14F-4D97-AF65-F5344CB8AC3E}">
        <p14:creationId xmlns:p14="http://schemas.microsoft.com/office/powerpoint/2010/main" val="3517922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hyperlink" Target="https://www.kaggle.com/datasets/mansoordaku/ckdisease" TargetMode="External"/><Relationship Id="rId4" Type="http://schemas.openxmlformats.org/officeDocument/2006/relationships/image" Target="../media/image1.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33172" y="-5229018"/>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1731" y="6544095"/>
            <a:ext cx="6009009" cy="60090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100000">
            <a:off x="11884038" y="6896830"/>
            <a:ext cx="8209501" cy="6060105"/>
          </a:xfrm>
          <a:prstGeom prst="rect">
            <a:avLst/>
          </a:prstGeom>
        </p:spPr>
      </p:pic>
      <p:pic>
        <p:nvPicPr>
          <p:cNvPr id="5" name="Picture 5"/>
          <p:cNvPicPr>
            <a:picLocks noChangeAspect="1"/>
          </p:cNvPicPr>
          <p:nvPr/>
        </p:nvPicPr>
        <p:blipFill>
          <a:blip r:embed="rId8"/>
          <a:srcRect/>
          <a:stretch>
            <a:fillRect/>
          </a:stretch>
        </p:blipFill>
        <p:spPr>
          <a:xfrm rot="-1393429">
            <a:off x="13118964" y="7405118"/>
            <a:ext cx="4723918" cy="2308815"/>
          </a:xfrm>
          <a:prstGeom prst="rect">
            <a:avLst/>
          </a:prstGeom>
        </p:spPr>
      </p:pic>
      <p:pic>
        <p:nvPicPr>
          <p:cNvPr id="6" name="Picture 6"/>
          <p:cNvPicPr>
            <a:picLocks noChangeAspect="1"/>
          </p:cNvPicPr>
          <p:nvPr/>
        </p:nvPicPr>
        <p:blipFill>
          <a:blip r:embed="rId9"/>
          <a:srcRect t="29429" b="29429"/>
          <a:stretch>
            <a:fillRect/>
          </a:stretch>
        </p:blipFill>
        <p:spPr>
          <a:xfrm>
            <a:off x="10600083" y="3757107"/>
            <a:ext cx="5641862" cy="429793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7"/>
          <p:cNvPicPr>
            <a:picLocks noChangeAspect="1"/>
          </p:cNvPicPr>
          <p:nvPr/>
        </p:nvPicPr>
        <p:blipFill>
          <a:blip r:embed="rId10"/>
          <a:srcRect/>
          <a:stretch>
            <a:fillRect/>
          </a:stretch>
        </p:blipFill>
        <p:spPr>
          <a:xfrm>
            <a:off x="304800" y="-324750"/>
            <a:ext cx="3597907" cy="3671334"/>
          </a:xfrm>
          <a:prstGeom prst="rect">
            <a:avLst/>
          </a:prstGeom>
        </p:spPr>
      </p:pic>
      <p:pic>
        <p:nvPicPr>
          <p:cNvPr id="8" name="Picture 8"/>
          <p:cNvPicPr>
            <a:picLocks noChangeAspect="1"/>
          </p:cNvPicPr>
          <p:nvPr/>
        </p:nvPicPr>
        <p:blipFill>
          <a:blip r:embed="rId11"/>
          <a:srcRect/>
          <a:stretch>
            <a:fillRect/>
          </a:stretch>
        </p:blipFill>
        <p:spPr>
          <a:xfrm rot="3042606">
            <a:off x="-947227" y="8169399"/>
            <a:ext cx="4602247" cy="3514966"/>
          </a:xfrm>
          <a:prstGeom prst="rect">
            <a:avLst/>
          </a:prstGeom>
        </p:spPr>
      </p:pic>
      <p:sp>
        <p:nvSpPr>
          <p:cNvPr id="9" name="TextBox 9"/>
          <p:cNvSpPr txBox="1"/>
          <p:nvPr/>
        </p:nvSpPr>
        <p:spPr>
          <a:xfrm>
            <a:off x="784117" y="3619389"/>
            <a:ext cx="7311463" cy="4387996"/>
          </a:xfrm>
          <a:prstGeom prst="rect">
            <a:avLst/>
          </a:prstGeom>
        </p:spPr>
        <p:txBody>
          <a:bodyPr wrap="square" lIns="0" tIns="0" rIns="0" bIns="0" rtlCol="0" anchor="t">
            <a:spAutoFit/>
          </a:bodyPr>
          <a:lstStyle/>
          <a:p>
            <a:pPr algn="ctr">
              <a:lnSpc>
                <a:spcPct val="150000"/>
              </a:lnSpc>
            </a:pPr>
            <a:r>
              <a:rPr lang="en-US" sz="6600" b="1" dirty="0">
                <a:solidFill>
                  <a:srgbClr val="FFFFFF"/>
                </a:solidFill>
                <a:latin typeface="Times New Roman" panose="02020603050405020304" pitchFamily="18" charset="0"/>
                <a:cs typeface="Times New Roman" panose="02020603050405020304" pitchFamily="18" charset="0"/>
              </a:rPr>
              <a:t>Early Prediction for </a:t>
            </a:r>
          </a:p>
          <a:p>
            <a:pPr algn="ctr">
              <a:lnSpc>
                <a:spcPct val="150000"/>
              </a:lnSpc>
            </a:pPr>
            <a:r>
              <a:rPr lang="en-US" sz="6600" b="1" dirty="0">
                <a:solidFill>
                  <a:srgbClr val="FFFFFF"/>
                </a:solidFill>
                <a:latin typeface="Times New Roman" panose="02020603050405020304" pitchFamily="18" charset="0"/>
                <a:cs typeface="Times New Roman" panose="02020603050405020304" pitchFamily="18" charset="0"/>
              </a:rPr>
              <a:t>Chronic kidney disease  detection</a:t>
            </a:r>
          </a:p>
        </p:txBody>
      </p:sp>
      <p:sp>
        <p:nvSpPr>
          <p:cNvPr id="11" name="TextBox 10">
            <a:extLst>
              <a:ext uri="{FF2B5EF4-FFF2-40B4-BE49-F238E27FC236}">
                <a16:creationId xmlns:a16="http://schemas.microsoft.com/office/drawing/2014/main" id="{69FBA0E8-EE30-4B61-AFCD-DC82CD2F6772}"/>
              </a:ext>
            </a:extLst>
          </p:cNvPr>
          <p:cNvSpPr txBox="1"/>
          <p:nvPr/>
        </p:nvSpPr>
        <p:spPr>
          <a:xfrm>
            <a:off x="10943720" y="4382833"/>
            <a:ext cx="5298225" cy="3046988"/>
          </a:xfrm>
          <a:prstGeom prst="rect">
            <a:avLst/>
          </a:prstGeom>
          <a:noFill/>
        </p:spPr>
        <p:txBody>
          <a:bodyPr wrap="square" rtlCol="0">
            <a:spAutoFit/>
          </a:bodyPr>
          <a:lstStyle/>
          <a:p>
            <a:r>
              <a:rPr lang="en-IN" sz="3200" dirty="0"/>
              <a:t>Team members :</a:t>
            </a:r>
          </a:p>
          <a:p>
            <a:endParaRPr lang="en-IN" sz="3200" dirty="0"/>
          </a:p>
          <a:p>
            <a:pPr marL="285750" indent="-285750">
              <a:buFont typeface="Wingdings" panose="05000000000000000000" pitchFamily="2" charset="2"/>
              <a:buChar char="q"/>
            </a:pPr>
            <a:r>
              <a:rPr lang="en-IN" sz="3200" dirty="0"/>
              <a:t>Sneha L</a:t>
            </a:r>
          </a:p>
          <a:p>
            <a:pPr marL="285750" indent="-285750">
              <a:buFont typeface="Wingdings" panose="05000000000000000000" pitchFamily="2" charset="2"/>
              <a:buChar char="q"/>
            </a:pPr>
            <a:r>
              <a:rPr lang="en-IN" sz="3200" dirty="0" err="1"/>
              <a:t>Sujitha</a:t>
            </a:r>
            <a:r>
              <a:rPr lang="en-IN" sz="3200" dirty="0"/>
              <a:t> M</a:t>
            </a:r>
          </a:p>
          <a:p>
            <a:pPr marL="285750" indent="-285750">
              <a:buFont typeface="Wingdings" panose="05000000000000000000" pitchFamily="2" charset="2"/>
              <a:buChar char="q"/>
            </a:pPr>
            <a:r>
              <a:rPr lang="en-IN" sz="3200" dirty="0" err="1"/>
              <a:t>KarthikaLakshmi</a:t>
            </a:r>
            <a:r>
              <a:rPr lang="en-IN" sz="3200" dirty="0"/>
              <a:t> S</a:t>
            </a:r>
          </a:p>
          <a:p>
            <a:pPr marL="285750" indent="-285750">
              <a:buFont typeface="Wingdings" panose="05000000000000000000" pitchFamily="2" charset="2"/>
              <a:buChar char="q"/>
            </a:pPr>
            <a:r>
              <a:rPr lang="en-IN" sz="3200" dirty="0"/>
              <a:t>Vignesh V</a:t>
            </a:r>
          </a:p>
        </p:txBody>
      </p:sp>
      <p:sp>
        <p:nvSpPr>
          <p:cNvPr id="10" name="TextBox 9">
            <a:extLst>
              <a:ext uri="{FF2B5EF4-FFF2-40B4-BE49-F238E27FC236}">
                <a16:creationId xmlns:a16="http://schemas.microsoft.com/office/drawing/2014/main" id="{A4689475-4FE9-4EE3-968D-8F4D47B805FD}"/>
              </a:ext>
            </a:extLst>
          </p:cNvPr>
          <p:cNvSpPr txBox="1"/>
          <p:nvPr/>
        </p:nvSpPr>
        <p:spPr>
          <a:xfrm>
            <a:off x="4369088" y="434689"/>
            <a:ext cx="12255322" cy="2739211"/>
          </a:xfrm>
          <a:prstGeom prst="rect">
            <a:avLst/>
          </a:prstGeom>
          <a:noFill/>
        </p:spPr>
        <p:txBody>
          <a:bodyPr wrap="square" rtlCol="0">
            <a:spAutoFit/>
          </a:bodyPr>
          <a:lstStyle/>
          <a:p>
            <a:pPr algn="ctr"/>
            <a:r>
              <a:rPr lang="en-IN" sz="4400" dirty="0">
                <a:solidFill>
                  <a:schemeClr val="bg1"/>
                </a:solidFill>
                <a:latin typeface="Neue Machina UltraBold" panose="020B0604020202020204" charset="0"/>
              </a:rPr>
              <a:t>Rajeswari </a:t>
            </a:r>
            <a:r>
              <a:rPr lang="en-IN" sz="4400" dirty="0" err="1">
                <a:solidFill>
                  <a:schemeClr val="bg1"/>
                </a:solidFill>
                <a:latin typeface="Neue Machina UltraBold" panose="020B0604020202020204" charset="0"/>
              </a:rPr>
              <a:t>Vedachalam</a:t>
            </a:r>
            <a:r>
              <a:rPr lang="en-IN" sz="4400" dirty="0">
                <a:solidFill>
                  <a:schemeClr val="bg1"/>
                </a:solidFill>
                <a:latin typeface="Neue Machina UltraBold" panose="020B0604020202020204" charset="0"/>
              </a:rPr>
              <a:t> Govt Arts &amp; Science College Chengalpattu</a:t>
            </a:r>
          </a:p>
          <a:p>
            <a:endParaRPr lang="en-IN" sz="4000" dirty="0">
              <a:solidFill>
                <a:schemeClr val="bg1"/>
              </a:solidFill>
              <a:latin typeface="Neue Machina UltraBold" panose="020B0604020202020204" charset="0"/>
            </a:endParaRPr>
          </a:p>
          <a:p>
            <a:pPr algn="ctr"/>
            <a:r>
              <a:rPr lang="en-IN" sz="4400" dirty="0">
                <a:solidFill>
                  <a:schemeClr val="bg1"/>
                </a:solidFill>
                <a:latin typeface="Neue Machina UltraBold" panose="020B0604020202020204" charset="0"/>
              </a:rPr>
              <a:t>Department of Computer science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35021" y="-4665035"/>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4635" y="6243970"/>
            <a:ext cx="8086060" cy="808606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9536450" y="2849085"/>
            <a:ext cx="12718369" cy="9388469"/>
          </a:xfrm>
          <a:prstGeom prst="rect">
            <a:avLst/>
          </a:prstGeom>
        </p:spPr>
      </p:pic>
      <p:pic>
        <p:nvPicPr>
          <p:cNvPr id="5" name="Picture 5"/>
          <p:cNvPicPr>
            <a:picLocks noChangeAspect="1"/>
          </p:cNvPicPr>
          <p:nvPr/>
        </p:nvPicPr>
        <p:blipFill>
          <a:blip r:embed="rId8"/>
          <a:srcRect/>
          <a:stretch>
            <a:fillRect/>
          </a:stretch>
        </p:blipFill>
        <p:spPr>
          <a:xfrm>
            <a:off x="35748" y="-209050"/>
            <a:ext cx="2292647" cy="2635226"/>
          </a:xfrm>
          <a:prstGeom prst="rect">
            <a:avLst/>
          </a:prstGeom>
        </p:spPr>
      </p:pic>
      <p:pic>
        <p:nvPicPr>
          <p:cNvPr id="6" name="Picture 6"/>
          <p:cNvPicPr>
            <a:picLocks noChangeAspect="1"/>
          </p:cNvPicPr>
          <p:nvPr/>
        </p:nvPicPr>
        <p:blipFill>
          <a:blip r:embed="rId9"/>
          <a:srcRect/>
          <a:stretch>
            <a:fillRect/>
          </a:stretch>
        </p:blipFill>
        <p:spPr>
          <a:xfrm rot="1953174">
            <a:off x="-577405" y="8624380"/>
            <a:ext cx="5153321" cy="3040459"/>
          </a:xfrm>
          <a:prstGeom prst="rect">
            <a:avLst/>
          </a:prstGeom>
        </p:spPr>
      </p:pic>
      <p:pic>
        <p:nvPicPr>
          <p:cNvPr id="7" name="Picture 7"/>
          <p:cNvPicPr>
            <a:picLocks noChangeAspect="1"/>
          </p:cNvPicPr>
          <p:nvPr/>
        </p:nvPicPr>
        <p:blipFill>
          <a:blip r:embed="rId10"/>
          <a:srcRect/>
          <a:stretch>
            <a:fillRect/>
          </a:stretch>
        </p:blipFill>
        <p:spPr>
          <a:xfrm>
            <a:off x="12726913" y="1664932"/>
            <a:ext cx="6888896" cy="7185289"/>
          </a:xfrm>
          <a:prstGeom prst="rect">
            <a:avLst/>
          </a:prstGeom>
        </p:spPr>
      </p:pic>
      <p:sp>
        <p:nvSpPr>
          <p:cNvPr id="8" name="TextBox 8"/>
          <p:cNvSpPr txBox="1"/>
          <p:nvPr/>
        </p:nvSpPr>
        <p:spPr>
          <a:xfrm>
            <a:off x="1999255" y="421208"/>
            <a:ext cx="10837236" cy="1808996"/>
          </a:xfrm>
          <a:prstGeom prst="rect">
            <a:avLst/>
          </a:prstGeom>
        </p:spPr>
        <p:txBody>
          <a:bodyPr lIns="0" tIns="0" rIns="0" bIns="0" rtlCol="0" anchor="t">
            <a:spAutoFit/>
          </a:bodyPr>
          <a:lstStyle/>
          <a:p>
            <a:pPr>
              <a:lnSpc>
                <a:spcPts val="14740"/>
              </a:lnSpc>
            </a:pPr>
            <a:r>
              <a:rPr lang="en-US" sz="10529" dirty="0">
                <a:solidFill>
                  <a:srgbClr val="FFFFFF"/>
                </a:solidFill>
                <a:latin typeface="Neue Machina UltraBold"/>
              </a:rPr>
              <a:t>Description</a:t>
            </a:r>
          </a:p>
        </p:txBody>
      </p:sp>
      <p:sp>
        <p:nvSpPr>
          <p:cNvPr id="9" name="TextBox 9"/>
          <p:cNvSpPr txBox="1"/>
          <p:nvPr/>
        </p:nvSpPr>
        <p:spPr>
          <a:xfrm>
            <a:off x="669247" y="2426176"/>
            <a:ext cx="12057666" cy="5929765"/>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Chronic Kidney Disease (CKD) is a major medical problem and can be cured if treated in the early stages. Usually, people are not aware that medical tests we take for different purposes could contain valuable information concerning kidney diseases. The information says that it helps us to measure the severity of the problem, the predicted survival of the patient after the illness, the pattern of the disease and work for curing the disease. </a:t>
            </a:r>
          </a:p>
          <a:p>
            <a:pPr marL="457200" indent="-457200" algn="just">
              <a:lnSpc>
                <a:spcPct val="150000"/>
              </a:lnSpc>
              <a:buFont typeface="Wingdings" panose="05000000000000000000" pitchFamily="2" charset="2"/>
              <a:buChar char="v"/>
            </a:pPr>
            <a:r>
              <a:rPr lang="en-US" sz="2600" dirty="0">
                <a:solidFill>
                  <a:schemeClr val="bg1"/>
                </a:solidFill>
                <a:latin typeface="Times New Roman" panose="02020603050405020304" pitchFamily="18" charset="0"/>
                <a:cs typeface="Times New Roman" panose="02020603050405020304" pitchFamily="18" charset="0"/>
              </a:rPr>
              <a:t>In todays world as we know most of the people are facing so many disease and as this can be cured if we treat people in early stages this project can use a pretrained model to predict the Chronic Kidney Disease which can help in treatments of peoples who are suffer from this disease.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6506" y="1473970"/>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8" name="TextBox 8"/>
          <p:cNvSpPr txBox="1"/>
          <p:nvPr/>
        </p:nvSpPr>
        <p:spPr>
          <a:xfrm>
            <a:off x="2204311" y="1106480"/>
            <a:ext cx="11130050" cy="1171214"/>
          </a:xfrm>
          <a:prstGeom prst="rect">
            <a:avLst/>
          </a:prstGeom>
        </p:spPr>
        <p:txBody>
          <a:bodyPr lIns="0" tIns="0" rIns="0" bIns="0" rtlCol="0" anchor="t">
            <a:spAutoFit/>
          </a:bodyPr>
          <a:lstStyle/>
          <a:p>
            <a:pPr>
              <a:lnSpc>
                <a:spcPts val="9468"/>
              </a:lnSpc>
            </a:pPr>
            <a:r>
              <a:rPr lang="en-US" sz="6763" dirty="0">
                <a:solidFill>
                  <a:srgbClr val="FFFFFF"/>
                </a:solidFill>
                <a:latin typeface="Neue Machina UltraBold"/>
              </a:rPr>
              <a:t>Project Flow</a:t>
            </a:r>
          </a:p>
        </p:txBody>
      </p:sp>
      <p:sp>
        <p:nvSpPr>
          <p:cNvPr id="9" name="TextBox 9"/>
          <p:cNvSpPr txBox="1"/>
          <p:nvPr/>
        </p:nvSpPr>
        <p:spPr>
          <a:xfrm>
            <a:off x="1285154" y="2929363"/>
            <a:ext cx="11887695" cy="6159378"/>
          </a:xfrm>
          <a:prstGeom prst="rect">
            <a:avLst/>
          </a:prstGeom>
        </p:spPr>
        <p:txBody>
          <a:bodyPr lIns="0" tIns="0" rIns="0" bIns="0" rtlCol="0" anchor="t">
            <a:spAutoFit/>
          </a:bodyPr>
          <a:lstStyle/>
          <a:p>
            <a:pPr marL="716772" lvl="1" indent="-358386">
              <a:lnSpc>
                <a:spcPct val="150000"/>
              </a:lnSpc>
              <a:buFont typeface="Arial"/>
              <a:buChar char="•"/>
            </a:pPr>
            <a:r>
              <a:rPr lang="en-IN" sz="3200" dirty="0">
                <a:solidFill>
                  <a:schemeClr val="bg1"/>
                </a:solidFill>
              </a:rPr>
              <a:t>Define Problem / Problem Understanding</a:t>
            </a:r>
          </a:p>
          <a:p>
            <a:pPr marL="716772" lvl="1" indent="-358386">
              <a:lnSpc>
                <a:spcPct val="150000"/>
              </a:lnSpc>
              <a:buFont typeface="Arial"/>
              <a:buChar char="•"/>
            </a:pPr>
            <a:r>
              <a:rPr lang="en-IN" sz="3200" dirty="0">
                <a:solidFill>
                  <a:schemeClr val="bg1"/>
                </a:solidFill>
              </a:rPr>
              <a:t>Data Collection &amp; Preparation</a:t>
            </a:r>
          </a:p>
          <a:p>
            <a:pPr marL="716772" lvl="1" indent="-358386">
              <a:lnSpc>
                <a:spcPct val="150000"/>
              </a:lnSpc>
              <a:buFont typeface="Arial"/>
              <a:buChar char="•"/>
            </a:pPr>
            <a:r>
              <a:rPr lang="en-IN" sz="3200" dirty="0">
                <a:solidFill>
                  <a:schemeClr val="bg1"/>
                </a:solidFill>
              </a:rPr>
              <a:t>Exploratory Data Analysis</a:t>
            </a:r>
          </a:p>
          <a:p>
            <a:pPr marL="716772" lvl="1" indent="-358386">
              <a:lnSpc>
                <a:spcPct val="150000"/>
              </a:lnSpc>
              <a:buFont typeface="Arial"/>
              <a:buChar char="•"/>
            </a:pPr>
            <a:r>
              <a:rPr lang="en-IN" sz="3200" dirty="0">
                <a:solidFill>
                  <a:schemeClr val="bg1"/>
                </a:solidFill>
              </a:rPr>
              <a:t>Model Building</a:t>
            </a:r>
          </a:p>
          <a:p>
            <a:pPr marL="716772" lvl="1" indent="-358386">
              <a:lnSpc>
                <a:spcPct val="150000"/>
              </a:lnSpc>
              <a:buFont typeface="Arial"/>
              <a:buChar char="•"/>
            </a:pPr>
            <a:r>
              <a:rPr lang="en-US" sz="3200" dirty="0">
                <a:solidFill>
                  <a:schemeClr val="bg1"/>
                </a:solidFill>
              </a:rPr>
              <a:t>Performance Testing &amp; Evaluate the results</a:t>
            </a:r>
          </a:p>
          <a:p>
            <a:pPr marL="716772" lvl="1" indent="-358386">
              <a:lnSpc>
                <a:spcPct val="150000"/>
              </a:lnSpc>
              <a:buFont typeface="Arial"/>
              <a:buChar char="•"/>
            </a:pPr>
            <a:r>
              <a:rPr lang="en-IN" sz="3200" dirty="0">
                <a:solidFill>
                  <a:schemeClr val="bg1"/>
                </a:solidFill>
              </a:rPr>
              <a:t>Model Deployment</a:t>
            </a:r>
          </a:p>
          <a:p>
            <a:pPr marL="716772" lvl="1" indent="-358386">
              <a:lnSpc>
                <a:spcPts val="4647"/>
              </a:lnSpc>
              <a:buFont typeface="Arial"/>
              <a:buChar char="•"/>
            </a:pPr>
            <a:endParaRPr lang="en-IN" dirty="0"/>
          </a:p>
          <a:p>
            <a:pPr marL="716772" lvl="1" indent="-358386">
              <a:lnSpc>
                <a:spcPts val="4647"/>
              </a:lnSpc>
              <a:buFont typeface="Arial"/>
              <a:buChar char="•"/>
            </a:pPr>
            <a:endParaRPr lang="en-IN" dirty="0"/>
          </a:p>
          <a:p>
            <a:pPr marL="716772" lvl="1" indent="-358386">
              <a:lnSpc>
                <a:spcPts val="4647"/>
              </a:lnSpc>
              <a:buFont typeface="Arial"/>
              <a:buChar char="•"/>
            </a:pPr>
            <a:endParaRPr lang="en-US" sz="3319" dirty="0">
              <a:solidFill>
                <a:srgbClr val="FFFFFF"/>
              </a:solidFill>
              <a:latin typeface="Montserrat"/>
            </a:endParaRPr>
          </a:p>
        </p:txBody>
      </p:sp>
      <p:pic>
        <p:nvPicPr>
          <p:cNvPr id="10" name="Picture 7">
            <a:extLst>
              <a:ext uri="{FF2B5EF4-FFF2-40B4-BE49-F238E27FC236}">
                <a16:creationId xmlns:a16="http://schemas.microsoft.com/office/drawing/2014/main" id="{ECEA393E-BD5F-422B-BFFA-BFC37023EAC3}"/>
              </a:ext>
            </a:extLst>
          </p:cNvPr>
          <p:cNvPicPr>
            <a:picLocks noChangeAspect="1"/>
          </p:cNvPicPr>
          <p:nvPr/>
        </p:nvPicPr>
        <p:blipFill>
          <a:blip r:embed="rId8"/>
          <a:srcRect/>
          <a:stretch>
            <a:fillRect/>
          </a:stretch>
        </p:blipFill>
        <p:spPr>
          <a:xfrm>
            <a:off x="6693081" y="8267014"/>
            <a:ext cx="3597907" cy="36713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D153B71-07BE-4E30-87F2-6CE2A467CD77}"/>
              </a:ext>
            </a:extLst>
          </p:cNvPr>
          <p:cNvSpPr/>
          <p:nvPr/>
        </p:nvSpPr>
        <p:spPr>
          <a:xfrm>
            <a:off x="482102" y="3830183"/>
            <a:ext cx="5994898" cy="5885317"/>
          </a:xfrm>
          <a:prstGeom prst="roundRect">
            <a:avLst/>
          </a:prstGeom>
          <a:gradFill>
            <a:gsLst>
              <a:gs pos="0">
                <a:schemeClr val="accent1">
                  <a:lumMod val="60000"/>
                  <a:lumOff val="40000"/>
                </a:schemeClr>
              </a:gs>
              <a:gs pos="57000">
                <a:schemeClr val="accent1">
                  <a:lumMod val="45000"/>
                  <a:lumOff val="55000"/>
                </a:schemeClr>
              </a:gs>
              <a:gs pos="77000">
                <a:schemeClr val="accent1">
                  <a:lumMod val="45000"/>
                  <a:lumOff val="55000"/>
                </a:schemeClr>
              </a:gs>
              <a:gs pos="100000">
                <a:srgbClr val="0070C0"/>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3134">
            <a:off x="-234627" y="7544963"/>
            <a:ext cx="8732717" cy="644633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94273" y="-3161298"/>
            <a:ext cx="7966832" cy="796683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2719" r="38317"/>
          <a:stretch>
            <a:fillRect/>
          </a:stretch>
        </p:blipFill>
        <p:spPr>
          <a:xfrm>
            <a:off x="13487400" y="-175160"/>
            <a:ext cx="7517602" cy="10637319"/>
          </a:xfrm>
          <a:prstGeom prst="rect">
            <a:avLst/>
          </a:prstGeom>
        </p:spPr>
      </p:pic>
      <p:pic>
        <p:nvPicPr>
          <p:cNvPr id="5" name="Picture 5"/>
          <p:cNvPicPr>
            <a:picLocks noChangeAspect="1"/>
          </p:cNvPicPr>
          <p:nvPr/>
        </p:nvPicPr>
        <p:blipFill>
          <a:blip r:embed="rId8"/>
          <a:srcRect/>
          <a:stretch>
            <a:fillRect/>
          </a:stretch>
        </p:blipFill>
        <p:spPr>
          <a:xfrm>
            <a:off x="12802533" y="429915"/>
            <a:ext cx="3874294" cy="2862135"/>
          </a:xfrm>
          <a:prstGeom prst="rect">
            <a:avLst/>
          </a:prstGeom>
        </p:spPr>
      </p:pic>
      <p:pic>
        <p:nvPicPr>
          <p:cNvPr id="6" name="Picture 6"/>
          <p:cNvPicPr>
            <a:picLocks noChangeAspect="1"/>
          </p:cNvPicPr>
          <p:nvPr/>
        </p:nvPicPr>
        <p:blipFill>
          <a:blip r:embed="rId9"/>
          <a:srcRect/>
          <a:stretch>
            <a:fillRect/>
          </a:stretch>
        </p:blipFill>
        <p:spPr>
          <a:xfrm>
            <a:off x="13095600" y="5018989"/>
            <a:ext cx="8959061" cy="6831284"/>
          </a:xfrm>
          <a:prstGeom prst="rect">
            <a:avLst/>
          </a:prstGeom>
        </p:spPr>
      </p:pic>
      <p:sp>
        <p:nvSpPr>
          <p:cNvPr id="7" name="TextBox 7"/>
          <p:cNvSpPr txBox="1"/>
          <p:nvPr/>
        </p:nvSpPr>
        <p:spPr>
          <a:xfrm>
            <a:off x="381000" y="87173"/>
            <a:ext cx="10969361" cy="1469890"/>
          </a:xfrm>
          <a:prstGeom prst="rect">
            <a:avLst/>
          </a:prstGeom>
        </p:spPr>
        <p:txBody>
          <a:bodyPr wrap="square" lIns="0" tIns="0" rIns="0" bIns="0" rtlCol="0" anchor="t">
            <a:spAutoFit/>
          </a:bodyPr>
          <a:lstStyle/>
          <a:p>
            <a:pPr algn="ctr">
              <a:lnSpc>
                <a:spcPts val="13667"/>
              </a:lnSpc>
            </a:pPr>
            <a:r>
              <a:rPr lang="en-US" sz="4800" dirty="0">
                <a:solidFill>
                  <a:srgbClr val="FFFFFF"/>
                </a:solidFill>
                <a:latin typeface="Neue Machina UltraBold"/>
              </a:rPr>
              <a:t>Data collection &amp; Preparation</a:t>
            </a:r>
          </a:p>
        </p:txBody>
      </p:sp>
      <p:sp>
        <p:nvSpPr>
          <p:cNvPr id="8" name="TextBox 8"/>
          <p:cNvSpPr txBox="1"/>
          <p:nvPr/>
        </p:nvSpPr>
        <p:spPr>
          <a:xfrm>
            <a:off x="789143" y="2020756"/>
            <a:ext cx="7726517" cy="1477328"/>
          </a:xfrm>
          <a:prstGeom prst="rect">
            <a:avLst/>
          </a:prstGeom>
        </p:spPr>
        <p:txBody>
          <a:bodyPr lIns="0" tIns="0" rIns="0" bIns="0" rtlCol="0" anchor="t">
            <a:spAutoFit/>
          </a:bodyPr>
          <a:lstStyle/>
          <a:p>
            <a:r>
              <a:rPr lang="en-US" sz="2400" dirty="0">
                <a:solidFill>
                  <a:schemeClr val="bg1"/>
                </a:solidFill>
                <a:latin typeface="Neue Machina UltraBold" panose="020B0604020202020204" charset="0"/>
              </a:rPr>
              <a:t>ML depends heavily on data. It is the most crucial aspect that makes algorithm training possible. So this section allows you to download the required dataset.</a:t>
            </a:r>
            <a:endParaRPr lang="en-US" sz="3600" dirty="0">
              <a:solidFill>
                <a:schemeClr val="bg1"/>
              </a:solidFill>
              <a:latin typeface="Neue Machina UltraBold" panose="020B0604020202020204" charset="0"/>
            </a:endParaRPr>
          </a:p>
        </p:txBody>
      </p:sp>
      <p:sp>
        <p:nvSpPr>
          <p:cNvPr id="9" name="TextBox 8">
            <a:extLst>
              <a:ext uri="{FF2B5EF4-FFF2-40B4-BE49-F238E27FC236}">
                <a16:creationId xmlns:a16="http://schemas.microsoft.com/office/drawing/2014/main" id="{05AA643F-B48A-47ED-AF43-445C9EA90AE9}"/>
              </a:ext>
            </a:extLst>
          </p:cNvPr>
          <p:cNvSpPr txBox="1"/>
          <p:nvPr/>
        </p:nvSpPr>
        <p:spPr>
          <a:xfrm>
            <a:off x="707616" y="4206300"/>
            <a:ext cx="5614909" cy="5509200"/>
          </a:xfrm>
          <a:prstGeom prst="rect">
            <a:avLst/>
          </a:prstGeom>
          <a:noFill/>
        </p:spPr>
        <p:txBody>
          <a:bodyPr wrap="square" rtlCol="0">
            <a:spAutoFit/>
          </a:bodyPr>
          <a:lstStyle/>
          <a:p>
            <a:pPr marL="457200" indent="-457200">
              <a:buFont typeface="Wingdings" panose="05000000000000000000" pitchFamily="2" charset="2"/>
              <a:buChar char="q"/>
            </a:pPr>
            <a:r>
              <a:rPr lang="en-IN" sz="2800" b="1" dirty="0">
                <a:solidFill>
                  <a:srgbClr val="002060"/>
                </a:solidFill>
                <a:latin typeface="Neue Machina UltraBold" panose="020B0604020202020204" charset="0"/>
                <a:ea typeface="SimSun-ExtB" panose="02010609060101010101" pitchFamily="49" charset="-122"/>
                <a:cs typeface="Times New Roman" panose="02020603050405020304" pitchFamily="18" charset="0"/>
              </a:rPr>
              <a:t>Collect the Dataset</a:t>
            </a:r>
          </a:p>
          <a:p>
            <a:pPr marL="457200" indent="-457200">
              <a:buFont typeface="Wingdings" panose="05000000000000000000" pitchFamily="2" charset="2"/>
              <a:buChar char="q"/>
            </a:pPr>
            <a:endParaRPr lang="en-IN" sz="2800" b="1" dirty="0">
              <a:solidFill>
                <a:srgbClr val="002060"/>
              </a:solidFill>
              <a:latin typeface="Neue Machina UltraBold" panose="020B0604020202020204" charset="0"/>
              <a:ea typeface="SimSun-ExtB"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en-US" sz="2800" dirty="0">
                <a:latin typeface="+mj-lt"/>
              </a:rPr>
              <a:t>In this project we have used .csv data. This data is downloaded from kaggle.com.</a:t>
            </a:r>
          </a:p>
          <a:p>
            <a:endParaRPr lang="en-US" sz="2800" dirty="0">
              <a:latin typeface="+mj-lt"/>
            </a:endParaRPr>
          </a:p>
          <a:p>
            <a:pPr marL="285750" indent="-285750">
              <a:buFont typeface="Arial" panose="020B0604020202020204" pitchFamily="34" charset="0"/>
              <a:buChar char="•"/>
            </a:pPr>
            <a:r>
              <a:rPr lang="en-IN" sz="2400" b="1" dirty="0">
                <a:solidFill>
                  <a:srgbClr val="002060"/>
                </a:solidFill>
                <a:latin typeface="Neue Machina UltraBold" panose="020B0604020202020204" charset="0"/>
              </a:rPr>
              <a:t>Link: </a:t>
            </a:r>
            <a:r>
              <a:rPr lang="en-IN" sz="2400" b="1" dirty="0">
                <a:solidFill>
                  <a:srgbClr val="002060"/>
                </a:solidFill>
                <a:latin typeface="Neue Machina UltraBold" panose="020B0604020202020204" charset="0"/>
                <a:hlinkClick r:id="rId10"/>
              </a:rPr>
              <a:t>https://www.kaggle.com/datasets/mansoordaku/ckdisease</a:t>
            </a:r>
            <a:endParaRPr lang="en-IN" sz="2400" b="1" dirty="0">
              <a:solidFill>
                <a:srgbClr val="002060"/>
              </a:solidFill>
              <a:latin typeface="Neue Machina UltraBold" panose="020B0604020202020204" charset="0"/>
            </a:endParaRPr>
          </a:p>
          <a:p>
            <a:endParaRPr lang="en-IN" sz="2400" b="1" dirty="0">
              <a:solidFill>
                <a:srgbClr val="002060"/>
              </a:solidFill>
              <a:latin typeface="Neue Machina UltraBold" panose="020B0604020202020204" charset="0"/>
            </a:endParaRPr>
          </a:p>
          <a:p>
            <a:pPr marL="457200" indent="-457200">
              <a:buFont typeface="Wingdings" panose="05000000000000000000" pitchFamily="2" charset="2"/>
              <a:buChar char="q"/>
            </a:pPr>
            <a:r>
              <a:rPr lang="en-IN" sz="2800" b="1" dirty="0">
                <a:solidFill>
                  <a:srgbClr val="002060"/>
                </a:solidFill>
                <a:latin typeface="Neue Machina UltraBold" panose="020B0604020202020204" charset="0"/>
              </a:rPr>
              <a:t>Importing necessary Libraries</a:t>
            </a:r>
          </a:p>
          <a:p>
            <a:endParaRPr lang="en-IN" sz="3200" b="1" dirty="0">
              <a:solidFill>
                <a:srgbClr val="002060"/>
              </a:solidFill>
            </a:endParaRPr>
          </a:p>
        </p:txBody>
      </p:sp>
      <p:sp>
        <p:nvSpPr>
          <p:cNvPr id="12" name="TextBox 11">
            <a:extLst>
              <a:ext uri="{FF2B5EF4-FFF2-40B4-BE49-F238E27FC236}">
                <a16:creationId xmlns:a16="http://schemas.microsoft.com/office/drawing/2014/main" id="{99DD86EE-9D05-401A-AD90-E9EDD9400C8C}"/>
              </a:ext>
            </a:extLst>
          </p:cNvPr>
          <p:cNvSpPr txBox="1"/>
          <p:nvPr/>
        </p:nvSpPr>
        <p:spPr>
          <a:xfrm>
            <a:off x="8211388" y="4805534"/>
            <a:ext cx="4226353" cy="369332"/>
          </a:xfrm>
          <a:prstGeom prst="rect">
            <a:avLst/>
          </a:prstGeom>
          <a:noFill/>
        </p:spPr>
        <p:txBody>
          <a:bodyPr wrap="square" rtlCol="0">
            <a:spAutoFit/>
          </a:bodyPr>
          <a:lstStyle/>
          <a:p>
            <a:endParaRPr lang="en-IN" dirty="0">
              <a:solidFill>
                <a:srgbClr val="002060"/>
              </a:solidFill>
            </a:endParaRPr>
          </a:p>
        </p:txBody>
      </p:sp>
      <p:sp>
        <p:nvSpPr>
          <p:cNvPr id="15" name="Rectangle: Rounded Corners 14">
            <a:extLst>
              <a:ext uri="{FF2B5EF4-FFF2-40B4-BE49-F238E27FC236}">
                <a16:creationId xmlns:a16="http://schemas.microsoft.com/office/drawing/2014/main" id="{16F54B4B-811B-409E-9F65-E0C6253CCBAE}"/>
              </a:ext>
            </a:extLst>
          </p:cNvPr>
          <p:cNvSpPr/>
          <p:nvPr/>
        </p:nvSpPr>
        <p:spPr>
          <a:xfrm rot="16444860">
            <a:off x="8266700" y="2947118"/>
            <a:ext cx="4226353" cy="5885317"/>
          </a:xfrm>
          <a:prstGeom prst="roundRect">
            <a:avLst/>
          </a:prstGeom>
          <a:gradFill>
            <a:gsLst>
              <a:gs pos="0">
                <a:schemeClr val="accent1">
                  <a:lumMod val="60000"/>
                  <a:lumOff val="40000"/>
                </a:schemeClr>
              </a:gs>
              <a:gs pos="57000">
                <a:schemeClr val="accent1">
                  <a:lumMod val="45000"/>
                  <a:lumOff val="55000"/>
                </a:schemeClr>
              </a:gs>
              <a:gs pos="77000">
                <a:schemeClr val="accent1">
                  <a:lumMod val="45000"/>
                  <a:lumOff val="55000"/>
                </a:schemeClr>
              </a:gs>
              <a:gs pos="100000">
                <a:srgbClr val="0070C0"/>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1F9DFE2-AC9B-4CDB-B654-5FB1AB4766EC}"/>
              </a:ext>
            </a:extLst>
          </p:cNvPr>
          <p:cNvSpPr txBox="1"/>
          <p:nvPr/>
        </p:nvSpPr>
        <p:spPr>
          <a:xfrm>
            <a:off x="7667642" y="4157566"/>
            <a:ext cx="5677990" cy="3416320"/>
          </a:xfrm>
          <a:prstGeom prst="rect">
            <a:avLst/>
          </a:prstGeom>
          <a:noFill/>
        </p:spPr>
        <p:txBody>
          <a:bodyPr wrap="square" rtlCol="0">
            <a:spAutoFit/>
          </a:bodyPr>
          <a:lstStyle/>
          <a:p>
            <a:pPr marL="285750" indent="-285750">
              <a:buFont typeface="Wingdings" panose="05000000000000000000" pitchFamily="2" charset="2"/>
              <a:buChar char="q"/>
            </a:pPr>
            <a:r>
              <a:rPr lang="en-IN" dirty="0"/>
              <a:t> </a:t>
            </a:r>
            <a:r>
              <a:rPr lang="en-IN" sz="2800" dirty="0">
                <a:solidFill>
                  <a:srgbClr val="002060"/>
                </a:solidFill>
                <a:latin typeface="Neue Machina UltraBold" panose="020B0604020202020204" charset="0"/>
              </a:rPr>
              <a:t>Data Preparation</a:t>
            </a:r>
          </a:p>
          <a:p>
            <a:endParaRPr lang="en-IN" sz="2800" dirty="0">
              <a:latin typeface="Neue Machina UltraBold" panose="020B0604020202020204" charset="0"/>
            </a:endParaRPr>
          </a:p>
          <a:p>
            <a:pPr marL="457200" indent="-457200">
              <a:buFont typeface="Arial" panose="020B0604020202020204" pitchFamily="34" charset="0"/>
              <a:buChar char="•"/>
            </a:pPr>
            <a:r>
              <a:rPr lang="en-IN" sz="2600" dirty="0">
                <a:solidFill>
                  <a:srgbClr val="002060"/>
                </a:solidFill>
                <a:latin typeface="Neue Machina UltraBold" panose="020B0604020202020204" charset="0"/>
                <a:cs typeface="Times New Roman" panose="02020603050405020304" pitchFamily="18" charset="0"/>
              </a:rPr>
              <a:t>Rename the columns</a:t>
            </a:r>
          </a:p>
          <a:p>
            <a:pPr marL="457200" indent="-457200">
              <a:buFont typeface="Arial" panose="020B0604020202020204" pitchFamily="34" charset="0"/>
              <a:buChar char="•"/>
            </a:pPr>
            <a:r>
              <a:rPr lang="en-IN" sz="2600" dirty="0">
                <a:solidFill>
                  <a:srgbClr val="002060"/>
                </a:solidFill>
                <a:latin typeface="Neue Machina UltraBold" panose="020B0604020202020204" charset="0"/>
                <a:cs typeface="Times New Roman" panose="02020603050405020304" pitchFamily="18" charset="0"/>
              </a:rPr>
              <a:t>Handling missing values</a:t>
            </a:r>
          </a:p>
          <a:p>
            <a:pPr marL="457200" indent="-457200">
              <a:buFont typeface="Arial" panose="020B0604020202020204" pitchFamily="34" charset="0"/>
              <a:buChar char="•"/>
            </a:pPr>
            <a:r>
              <a:rPr lang="en-IN" sz="2600" dirty="0">
                <a:solidFill>
                  <a:srgbClr val="002060"/>
                </a:solidFill>
                <a:latin typeface="Neue Machina UltraBold" panose="020B0604020202020204" charset="0"/>
                <a:cs typeface="Times New Roman" panose="02020603050405020304" pitchFamily="18" charset="0"/>
              </a:rPr>
              <a:t>Handling categorical data</a:t>
            </a:r>
          </a:p>
          <a:p>
            <a:pPr marL="457200" indent="-457200">
              <a:buFont typeface="Arial" panose="020B0604020202020204" pitchFamily="34" charset="0"/>
              <a:buChar char="•"/>
            </a:pPr>
            <a:r>
              <a:rPr lang="en-US" sz="2600" b="1" dirty="0">
                <a:solidFill>
                  <a:srgbClr val="002060"/>
                </a:solidFill>
                <a:latin typeface="Neue Machina UltraBold" panose="020B0604020202020204" charset="0"/>
              </a:rPr>
              <a:t>Label Encoding for categorical columns</a:t>
            </a:r>
            <a:endParaRPr lang="en-IN" sz="2600" dirty="0">
              <a:solidFill>
                <a:srgbClr val="002060"/>
              </a:solidFill>
              <a:latin typeface="Neue Machina UltraBold" panose="020B0604020202020204" charset="0"/>
              <a:cs typeface="Times New Roman" panose="02020603050405020304" pitchFamily="18" charset="0"/>
            </a:endParaRPr>
          </a:p>
          <a:p>
            <a:pPr marL="457200" indent="-457200">
              <a:buFont typeface="Arial" panose="020B0604020202020204" pitchFamily="34" charset="0"/>
              <a:buChar char="•"/>
            </a:pPr>
            <a:r>
              <a:rPr lang="en-IN" sz="2600" dirty="0">
                <a:solidFill>
                  <a:srgbClr val="002060"/>
                </a:solidFill>
                <a:latin typeface="Neue Machina UltraBold" panose="020B0604020202020204" charset="0"/>
                <a:cs typeface="Times New Roman" panose="02020603050405020304" pitchFamily="18" charset="0"/>
              </a:rPr>
              <a:t>Handling Numerical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37431" y="-3771900"/>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4" name="Picture 4"/>
          <p:cNvPicPr>
            <a:picLocks noChangeAspect="1"/>
          </p:cNvPicPr>
          <p:nvPr/>
        </p:nvPicPr>
        <p:blipFill>
          <a:blip r:embed="rId6"/>
          <a:srcRect/>
          <a:stretch>
            <a:fillRect/>
          </a:stretch>
        </p:blipFill>
        <p:spPr>
          <a:xfrm>
            <a:off x="13083268" y="-5219700"/>
            <a:ext cx="8893252" cy="8315191"/>
          </a:xfrm>
          <a:prstGeom prst="rect">
            <a:avLst/>
          </a:prstGeom>
        </p:spPr>
      </p:pic>
      <p:sp>
        <p:nvSpPr>
          <p:cNvPr id="7" name="Rectangle: Rounded Corners 6">
            <a:extLst>
              <a:ext uri="{FF2B5EF4-FFF2-40B4-BE49-F238E27FC236}">
                <a16:creationId xmlns:a16="http://schemas.microsoft.com/office/drawing/2014/main" id="{274CF814-7AC4-4F44-8F12-DFAA1C0A188C}"/>
              </a:ext>
            </a:extLst>
          </p:cNvPr>
          <p:cNvSpPr/>
          <p:nvPr/>
        </p:nvSpPr>
        <p:spPr>
          <a:xfrm>
            <a:off x="2895600" y="1522509"/>
            <a:ext cx="9723909" cy="244670"/>
          </a:xfrm>
          <a:prstGeom prst="round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6"/>
          <p:cNvSpPr txBox="1"/>
          <p:nvPr/>
        </p:nvSpPr>
        <p:spPr>
          <a:xfrm>
            <a:off x="2895600" y="2008457"/>
            <a:ext cx="13411200" cy="1336328"/>
          </a:xfrm>
          <a:prstGeom prst="rect">
            <a:avLst/>
          </a:prstGeom>
        </p:spPr>
        <p:txBody>
          <a:bodyPr wrap="square" lIns="0" tIns="0" rIns="0" bIns="0" rtlCol="0" anchor="t">
            <a:spAutoFit/>
          </a:bodyPr>
          <a:lstStyle/>
          <a:p>
            <a:pPr>
              <a:lnSpc>
                <a:spcPct val="150000"/>
              </a:lnSpc>
            </a:pPr>
            <a:r>
              <a:rPr lang="en-US" sz="2000" b="1" dirty="0">
                <a:solidFill>
                  <a:schemeClr val="bg1"/>
                </a:solidFill>
                <a:latin typeface="Neue Machina UltraBold" panose="020B0604020202020204" charset="0"/>
              </a:rPr>
              <a:t>Exploratory Data Analysis (EDA) </a:t>
            </a:r>
            <a:r>
              <a:rPr lang="en-US" sz="2000" dirty="0">
                <a:solidFill>
                  <a:schemeClr val="bg1"/>
                </a:solidFill>
                <a:latin typeface="Neue Machina UltraBold" panose="020B0604020202020204" charset="0"/>
              </a:rPr>
              <a:t>is an approach to analyze the data using visual techniques.</a:t>
            </a:r>
          </a:p>
          <a:p>
            <a:pPr>
              <a:lnSpc>
                <a:spcPct val="150000"/>
              </a:lnSpc>
            </a:pPr>
            <a:r>
              <a:rPr lang="en-US" sz="2000" dirty="0">
                <a:solidFill>
                  <a:schemeClr val="bg1"/>
                </a:solidFill>
                <a:latin typeface="Neue Machina UltraBold" panose="020B0604020202020204" charset="0"/>
              </a:rPr>
              <a:t> It is used to discover trends, patterns, or to check assumptions with the help of statistical summary and graphical representations. </a:t>
            </a:r>
            <a:endParaRPr lang="en-US" sz="2400" dirty="0">
              <a:solidFill>
                <a:schemeClr val="bg1"/>
              </a:solidFill>
              <a:latin typeface="Neue Machina UltraBold" panose="020B0604020202020204" charset="0"/>
            </a:endParaRPr>
          </a:p>
        </p:txBody>
      </p:sp>
      <p:pic>
        <p:nvPicPr>
          <p:cNvPr id="5" name="Picture 5"/>
          <p:cNvPicPr>
            <a:picLocks noChangeAspect="1"/>
          </p:cNvPicPr>
          <p:nvPr/>
        </p:nvPicPr>
        <p:blipFill>
          <a:blip r:embed="rId7"/>
          <a:srcRect/>
          <a:stretch>
            <a:fillRect/>
          </a:stretch>
        </p:blipFill>
        <p:spPr>
          <a:xfrm rot="1365435">
            <a:off x="-3790155" y="-730855"/>
            <a:ext cx="6282382" cy="6378053"/>
          </a:xfrm>
          <a:prstGeom prst="rect">
            <a:avLst/>
          </a:prstGeom>
        </p:spPr>
      </p:pic>
      <p:sp>
        <p:nvSpPr>
          <p:cNvPr id="8" name="TextBox 7">
            <a:extLst>
              <a:ext uri="{FF2B5EF4-FFF2-40B4-BE49-F238E27FC236}">
                <a16:creationId xmlns:a16="http://schemas.microsoft.com/office/drawing/2014/main" id="{327B0B35-E11F-4CF8-BAD3-DBDBA875FDF7}"/>
              </a:ext>
            </a:extLst>
          </p:cNvPr>
          <p:cNvSpPr txBox="1"/>
          <p:nvPr/>
        </p:nvSpPr>
        <p:spPr>
          <a:xfrm>
            <a:off x="3481296" y="353988"/>
            <a:ext cx="10234704" cy="830997"/>
          </a:xfrm>
          <a:prstGeom prst="rect">
            <a:avLst/>
          </a:prstGeom>
          <a:noFill/>
        </p:spPr>
        <p:txBody>
          <a:bodyPr wrap="square" rtlCol="0">
            <a:spAutoFit/>
          </a:bodyPr>
          <a:lstStyle/>
          <a:p>
            <a:r>
              <a:rPr lang="en-IN" sz="4800" dirty="0">
                <a:solidFill>
                  <a:schemeClr val="bg1"/>
                </a:solidFill>
                <a:latin typeface="Neue Machina UltraBold" panose="020B0604020202020204" charset="0"/>
              </a:rPr>
              <a:t>Exploratory Data Analysis</a:t>
            </a:r>
          </a:p>
        </p:txBody>
      </p:sp>
      <p:sp>
        <p:nvSpPr>
          <p:cNvPr id="9" name="Rectangle: Rounded Corners 8">
            <a:extLst>
              <a:ext uri="{FF2B5EF4-FFF2-40B4-BE49-F238E27FC236}">
                <a16:creationId xmlns:a16="http://schemas.microsoft.com/office/drawing/2014/main" id="{D532F0CF-F32D-4CF5-A4EA-A52CE0A8D421}"/>
              </a:ext>
            </a:extLst>
          </p:cNvPr>
          <p:cNvSpPr/>
          <p:nvPr/>
        </p:nvSpPr>
        <p:spPr>
          <a:xfrm>
            <a:off x="512582" y="4387472"/>
            <a:ext cx="5659618" cy="5697853"/>
          </a:xfrm>
          <a:prstGeom prst="roundRect">
            <a:avLst/>
          </a:prstGeom>
          <a:gradFill>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2FB1BD9-13A9-40CD-995D-51A4487725C4}"/>
              </a:ext>
            </a:extLst>
          </p:cNvPr>
          <p:cNvSpPr txBox="1"/>
          <p:nvPr/>
        </p:nvSpPr>
        <p:spPr>
          <a:xfrm>
            <a:off x="950087" y="4610227"/>
            <a:ext cx="5374513" cy="5355312"/>
          </a:xfrm>
          <a:prstGeom prst="rect">
            <a:avLst/>
          </a:prstGeom>
          <a:noFill/>
        </p:spPr>
        <p:txBody>
          <a:bodyPr wrap="square" rtlCol="0">
            <a:spAutoFit/>
          </a:bodyPr>
          <a:lstStyle/>
          <a:p>
            <a:r>
              <a:rPr lang="en-IN" sz="2400" dirty="0">
                <a:solidFill>
                  <a:srgbClr val="002060"/>
                </a:solidFill>
                <a:latin typeface="Neue Machina UltraBold" panose="020B0604020202020204" charset="0"/>
              </a:rPr>
              <a:t>Steps :</a:t>
            </a:r>
            <a:endParaRPr lang="en-IN" sz="2000" dirty="0">
              <a:solidFill>
                <a:srgbClr val="002060"/>
              </a:solidFill>
              <a:latin typeface="Neue Machina UltraBold" panose="020B0604020202020204" charset="0"/>
            </a:endParaRPr>
          </a:p>
          <a:p>
            <a:pPr marL="285750" indent="-285750">
              <a:lnSpc>
                <a:spcPct val="150000"/>
              </a:lnSpc>
              <a:buFont typeface="Arial" panose="020B0604020202020204" pitchFamily="34" charset="0"/>
              <a:buChar char="•"/>
            </a:pPr>
            <a:r>
              <a:rPr lang="en-IN" sz="2000" b="1" dirty="0">
                <a:solidFill>
                  <a:srgbClr val="002060"/>
                </a:solidFill>
                <a:latin typeface="Neue Machina UltraBold" panose="020B0604020202020204" charset="0"/>
              </a:rPr>
              <a:t>Descriptive statistical Analysis</a:t>
            </a:r>
          </a:p>
          <a:p>
            <a:pPr marL="285750" indent="-285750">
              <a:lnSpc>
                <a:spcPct val="150000"/>
              </a:lnSpc>
              <a:buFont typeface="Arial" panose="020B0604020202020204" pitchFamily="34" charset="0"/>
              <a:buChar char="•"/>
            </a:pPr>
            <a:r>
              <a:rPr lang="en-IN" sz="2000" b="1" dirty="0">
                <a:solidFill>
                  <a:srgbClr val="002060"/>
                </a:solidFill>
                <a:latin typeface="Neue Machina UltraBold" panose="020B0604020202020204" charset="0"/>
              </a:rPr>
              <a:t>Univariate analysis</a:t>
            </a:r>
          </a:p>
          <a:p>
            <a:pPr marL="285750" indent="-285750">
              <a:lnSpc>
                <a:spcPct val="150000"/>
              </a:lnSpc>
              <a:buFont typeface="Arial" panose="020B0604020202020204" pitchFamily="34" charset="0"/>
              <a:buChar char="•"/>
            </a:pPr>
            <a:r>
              <a:rPr lang="en-IN" sz="2000" b="1" dirty="0">
                <a:solidFill>
                  <a:srgbClr val="002060"/>
                </a:solidFill>
                <a:latin typeface="Neue Machina UltraBold" panose="020B0604020202020204" charset="0"/>
              </a:rPr>
              <a:t>Bivariate analysis</a:t>
            </a:r>
          </a:p>
          <a:p>
            <a:pPr marL="285750" indent="-285750">
              <a:lnSpc>
                <a:spcPct val="150000"/>
              </a:lnSpc>
              <a:buFont typeface="Arial" panose="020B0604020202020204" pitchFamily="34" charset="0"/>
              <a:buChar char="•"/>
            </a:pPr>
            <a:r>
              <a:rPr lang="en-IN" sz="2000" b="1" dirty="0">
                <a:solidFill>
                  <a:srgbClr val="002060"/>
                </a:solidFill>
                <a:latin typeface="Neue Machina UltraBold" panose="020B0604020202020204" charset="0"/>
              </a:rPr>
              <a:t>Multivariate analysis</a:t>
            </a:r>
          </a:p>
          <a:p>
            <a:pPr marL="285750" indent="-285750">
              <a:lnSpc>
                <a:spcPct val="150000"/>
              </a:lnSpc>
              <a:buFont typeface="Arial" panose="020B0604020202020204" pitchFamily="34" charset="0"/>
              <a:buChar char="•"/>
            </a:pPr>
            <a:r>
              <a:rPr lang="en-US" sz="2000" b="1" dirty="0">
                <a:solidFill>
                  <a:srgbClr val="002060"/>
                </a:solidFill>
                <a:latin typeface="Neue Machina UltraBold" panose="020B0604020202020204" charset="0"/>
              </a:rPr>
              <a:t>Finding correlation between the independent Columns</a:t>
            </a:r>
          </a:p>
          <a:p>
            <a:pPr marL="285750" indent="-285750">
              <a:lnSpc>
                <a:spcPct val="150000"/>
              </a:lnSpc>
              <a:buFont typeface="Arial" panose="020B0604020202020204" pitchFamily="34" charset="0"/>
              <a:buChar char="•"/>
            </a:pPr>
            <a:r>
              <a:rPr lang="en-IN" sz="2000" b="1" dirty="0">
                <a:solidFill>
                  <a:srgbClr val="002060"/>
                </a:solidFill>
                <a:latin typeface="Neue Machina UltraBold" panose="020B0604020202020204" charset="0"/>
              </a:rPr>
              <a:t>Scaling the Data</a:t>
            </a:r>
          </a:p>
          <a:p>
            <a:pPr marL="285750" indent="-285750">
              <a:lnSpc>
                <a:spcPct val="150000"/>
              </a:lnSpc>
              <a:buFont typeface="Arial" panose="020B0604020202020204" pitchFamily="34" charset="0"/>
              <a:buChar char="•"/>
            </a:pPr>
            <a:r>
              <a:rPr lang="en-US" sz="2000" b="1" dirty="0">
                <a:solidFill>
                  <a:srgbClr val="002060"/>
                </a:solidFill>
                <a:latin typeface="Neue Machina UltraBold" panose="020B0604020202020204" charset="0"/>
              </a:rPr>
              <a:t>Separate independent and dependent variable</a:t>
            </a:r>
          </a:p>
          <a:p>
            <a:pPr marL="285750" indent="-285750">
              <a:lnSpc>
                <a:spcPct val="150000"/>
              </a:lnSpc>
              <a:buFont typeface="Arial" panose="020B0604020202020204" pitchFamily="34" charset="0"/>
              <a:buChar char="•"/>
            </a:pPr>
            <a:r>
              <a:rPr lang="en-US" sz="2000" b="1" dirty="0">
                <a:solidFill>
                  <a:srgbClr val="002060"/>
                </a:solidFill>
                <a:latin typeface="Neue Machina UltraBold" panose="020B0604020202020204" charset="0"/>
              </a:rPr>
              <a:t>Splitting data into train and test</a:t>
            </a:r>
            <a:endParaRPr lang="en-US" sz="2400" b="1" dirty="0">
              <a:solidFill>
                <a:srgbClr val="002060"/>
              </a:solidFill>
              <a:latin typeface="Neue Machina UltraBold" panose="020B0604020202020204" charset="0"/>
            </a:endParaRPr>
          </a:p>
          <a:p>
            <a:pPr marL="285750" indent="-285750">
              <a:buFont typeface="Arial" panose="020B0604020202020204" pitchFamily="34" charset="0"/>
              <a:buChar char="•"/>
            </a:pPr>
            <a:endParaRPr lang="en-IN" dirty="0"/>
          </a:p>
        </p:txBody>
      </p:sp>
      <p:pic>
        <p:nvPicPr>
          <p:cNvPr id="14" name="Picture 13">
            <a:extLst>
              <a:ext uri="{FF2B5EF4-FFF2-40B4-BE49-F238E27FC236}">
                <a16:creationId xmlns:a16="http://schemas.microsoft.com/office/drawing/2014/main" id="{1AE9E1C7-62EB-4F3E-92B3-1267BBD3976A}"/>
              </a:ext>
            </a:extLst>
          </p:cNvPr>
          <p:cNvPicPr>
            <a:picLocks noChangeAspect="1"/>
          </p:cNvPicPr>
          <p:nvPr/>
        </p:nvPicPr>
        <p:blipFill rotWithShape="1">
          <a:blip r:embed="rId8">
            <a:extLst>
              <a:ext uri="{28A0092B-C50C-407E-A947-70E740481C1C}">
                <a14:useLocalDpi xmlns:a14="http://schemas.microsoft.com/office/drawing/2010/main" val="0"/>
              </a:ext>
            </a:extLst>
          </a:blip>
          <a:srcRect l="6478" t="30701" r="50000" b="5109"/>
          <a:stretch/>
        </p:blipFill>
        <p:spPr>
          <a:xfrm>
            <a:off x="13488815" y="6226508"/>
            <a:ext cx="4598064" cy="3614268"/>
          </a:xfrm>
          <a:prstGeom prst="rect">
            <a:avLst/>
          </a:prstGeom>
        </p:spPr>
      </p:pic>
      <p:pic>
        <p:nvPicPr>
          <p:cNvPr id="16" name="Picture 15">
            <a:extLst>
              <a:ext uri="{FF2B5EF4-FFF2-40B4-BE49-F238E27FC236}">
                <a16:creationId xmlns:a16="http://schemas.microsoft.com/office/drawing/2014/main" id="{2F3F1DDF-32F4-4BB0-B148-DF82045C0995}"/>
              </a:ext>
            </a:extLst>
          </p:cNvPr>
          <p:cNvPicPr>
            <a:picLocks noChangeAspect="1"/>
          </p:cNvPicPr>
          <p:nvPr/>
        </p:nvPicPr>
        <p:blipFill rotWithShape="1">
          <a:blip r:embed="rId9">
            <a:extLst>
              <a:ext uri="{28A0092B-C50C-407E-A947-70E740481C1C}">
                <a14:useLocalDpi xmlns:a14="http://schemas.microsoft.com/office/drawing/2010/main" val="0"/>
              </a:ext>
            </a:extLst>
          </a:blip>
          <a:srcRect l="28330" t="25846" r="22612" b="14963"/>
          <a:stretch/>
        </p:blipFill>
        <p:spPr>
          <a:xfrm>
            <a:off x="6768462" y="3893668"/>
            <a:ext cx="6382909" cy="38619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87719" y="-2942560"/>
            <a:ext cx="8996085" cy="89960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14326" y="6543974"/>
            <a:ext cx="5428652" cy="5428652"/>
          </a:xfrm>
          <a:prstGeom prst="rect">
            <a:avLst/>
          </a:prstGeom>
        </p:spPr>
      </p:pic>
      <p:grpSp>
        <p:nvGrpSpPr>
          <p:cNvPr id="4" name="Group 4"/>
          <p:cNvGrpSpPr/>
          <p:nvPr/>
        </p:nvGrpSpPr>
        <p:grpSpPr>
          <a:xfrm>
            <a:off x="553015" y="2841487"/>
            <a:ext cx="4290504" cy="4970298"/>
            <a:chOff x="0" y="0"/>
            <a:chExt cx="1565187" cy="1813178"/>
          </a:xfrm>
        </p:grpSpPr>
        <p:sp>
          <p:nvSpPr>
            <p:cNvPr id="5" name="Freeform 5"/>
            <p:cNvSpPr/>
            <p:nvPr/>
          </p:nvSpPr>
          <p:spPr>
            <a:xfrm>
              <a:off x="0" y="0"/>
              <a:ext cx="1565187" cy="1813178"/>
            </a:xfrm>
            <a:custGeom>
              <a:avLst/>
              <a:gdLst/>
              <a:ahLst/>
              <a:cxnLst/>
              <a:rect l="l" t="t" r="r" b="b"/>
              <a:pathLst>
                <a:path w="1565187"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id="6" name="AutoShape 6"/>
          <p:cNvSpPr/>
          <p:nvPr/>
        </p:nvSpPr>
        <p:spPr>
          <a:xfrm rot="-5400000">
            <a:off x="3930071" y="5631302"/>
            <a:ext cx="3774193" cy="0"/>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6139471" y="2800199"/>
            <a:ext cx="4290504" cy="4970298"/>
            <a:chOff x="0" y="0"/>
            <a:chExt cx="1565187" cy="1813178"/>
          </a:xfrm>
        </p:grpSpPr>
        <p:sp>
          <p:nvSpPr>
            <p:cNvPr id="8" name="Freeform 8"/>
            <p:cNvSpPr/>
            <p:nvPr/>
          </p:nvSpPr>
          <p:spPr>
            <a:xfrm>
              <a:off x="0" y="0"/>
              <a:ext cx="1565187" cy="1813178"/>
            </a:xfrm>
            <a:custGeom>
              <a:avLst/>
              <a:gdLst/>
              <a:ahLst/>
              <a:cxnLst/>
              <a:rect l="l" t="t" r="r" b="b"/>
              <a:pathLst>
                <a:path w="1565187"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id="9" name="AutoShape 9"/>
          <p:cNvSpPr/>
          <p:nvPr/>
        </p:nvSpPr>
        <p:spPr>
          <a:xfrm rot="-5400000">
            <a:off x="9191962" y="5631302"/>
            <a:ext cx="3774193" cy="0"/>
          </a:xfrm>
          <a:prstGeom prst="line">
            <a:avLst/>
          </a:prstGeom>
          <a:ln w="19050" cap="flat">
            <a:solidFill>
              <a:srgbClr val="FFFFFF"/>
            </a:solidFill>
            <a:prstDash val="solid"/>
            <a:headEnd type="none" w="sm" len="sm"/>
            <a:tailEnd type="none" w="sm" len="sm"/>
          </a:ln>
        </p:spPr>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25882" y="6874980"/>
            <a:ext cx="6095177" cy="6095177"/>
          </a:xfrm>
          <a:prstGeom prst="rect">
            <a:avLst/>
          </a:prstGeom>
        </p:spPr>
      </p:pic>
      <p:grpSp>
        <p:nvGrpSpPr>
          <p:cNvPr id="11" name="Group 11"/>
          <p:cNvGrpSpPr/>
          <p:nvPr/>
        </p:nvGrpSpPr>
        <p:grpSpPr>
          <a:xfrm>
            <a:off x="11865965" y="2841487"/>
            <a:ext cx="4290504" cy="4970298"/>
            <a:chOff x="0" y="0"/>
            <a:chExt cx="1565187" cy="1813178"/>
          </a:xfrm>
        </p:grpSpPr>
        <p:sp>
          <p:nvSpPr>
            <p:cNvPr id="12" name="Freeform 12"/>
            <p:cNvSpPr/>
            <p:nvPr/>
          </p:nvSpPr>
          <p:spPr>
            <a:xfrm>
              <a:off x="0" y="0"/>
              <a:ext cx="1565187" cy="1813178"/>
            </a:xfrm>
            <a:custGeom>
              <a:avLst/>
              <a:gdLst/>
              <a:ahLst/>
              <a:cxnLst/>
              <a:rect l="l" t="t" r="r" b="b"/>
              <a:pathLst>
                <a:path w="1565187"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pic>
        <p:nvPicPr>
          <p:cNvPr id="13" name="Picture 13"/>
          <p:cNvPicPr>
            <a:picLocks noChangeAspect="1"/>
          </p:cNvPicPr>
          <p:nvPr/>
        </p:nvPicPr>
        <p:blipFill>
          <a:blip r:embed="rId6"/>
          <a:srcRect r="5349"/>
          <a:stretch>
            <a:fillRect/>
          </a:stretch>
        </p:blipFill>
        <p:spPr>
          <a:xfrm rot="-320654">
            <a:off x="15023685" y="2224"/>
            <a:ext cx="4471230" cy="2308815"/>
          </a:xfrm>
          <a:prstGeom prst="rect">
            <a:avLst/>
          </a:prstGeom>
        </p:spPr>
      </p:pic>
      <p:pic>
        <p:nvPicPr>
          <p:cNvPr id="14" name="Picture 14"/>
          <p:cNvPicPr>
            <a:picLocks noChangeAspect="1"/>
          </p:cNvPicPr>
          <p:nvPr/>
        </p:nvPicPr>
        <p:blipFill>
          <a:blip r:embed="rId7"/>
          <a:srcRect/>
          <a:stretch>
            <a:fillRect/>
          </a:stretch>
        </p:blipFill>
        <p:spPr>
          <a:xfrm rot="4661459">
            <a:off x="-860948" y="8286627"/>
            <a:ext cx="2778658" cy="2285446"/>
          </a:xfrm>
          <a:prstGeom prst="rect">
            <a:avLst/>
          </a:prstGeom>
        </p:spPr>
      </p:pic>
      <p:pic>
        <p:nvPicPr>
          <p:cNvPr id="15" name="Picture 15"/>
          <p:cNvPicPr>
            <a:picLocks noChangeAspect="1"/>
          </p:cNvPicPr>
          <p:nvPr/>
        </p:nvPicPr>
        <p:blipFill>
          <a:blip r:embed="rId8"/>
          <a:srcRect/>
          <a:stretch>
            <a:fillRect/>
          </a:stretch>
        </p:blipFill>
        <p:spPr>
          <a:xfrm>
            <a:off x="15778223" y="6543974"/>
            <a:ext cx="7210834" cy="5994006"/>
          </a:xfrm>
          <a:prstGeom prst="rect">
            <a:avLst/>
          </a:prstGeom>
        </p:spPr>
      </p:pic>
      <p:sp>
        <p:nvSpPr>
          <p:cNvPr id="16" name="TextBox 16"/>
          <p:cNvSpPr txBox="1"/>
          <p:nvPr/>
        </p:nvSpPr>
        <p:spPr>
          <a:xfrm>
            <a:off x="1028699" y="828675"/>
            <a:ext cx="13006096" cy="1627305"/>
          </a:xfrm>
          <a:prstGeom prst="rect">
            <a:avLst/>
          </a:prstGeom>
        </p:spPr>
        <p:txBody>
          <a:bodyPr wrap="square" lIns="0" tIns="0" rIns="0" bIns="0" rtlCol="0" anchor="t">
            <a:spAutoFit/>
          </a:bodyPr>
          <a:lstStyle/>
          <a:p>
            <a:pPr>
              <a:lnSpc>
                <a:spcPts val="13667"/>
              </a:lnSpc>
            </a:pPr>
            <a:r>
              <a:rPr lang="en-US" sz="9762" dirty="0">
                <a:solidFill>
                  <a:srgbClr val="FFFFFF"/>
                </a:solidFill>
                <a:latin typeface="Neue Machina UltraBold"/>
              </a:rPr>
              <a:t>Model Building</a:t>
            </a:r>
          </a:p>
        </p:txBody>
      </p:sp>
      <p:sp>
        <p:nvSpPr>
          <p:cNvPr id="17" name="TextBox 17"/>
          <p:cNvSpPr txBox="1"/>
          <p:nvPr/>
        </p:nvSpPr>
        <p:spPr>
          <a:xfrm>
            <a:off x="733731" y="2778210"/>
            <a:ext cx="2624821" cy="962144"/>
          </a:xfrm>
          <a:prstGeom prst="rect">
            <a:avLst/>
          </a:prstGeom>
        </p:spPr>
        <p:txBody>
          <a:bodyPr wrap="square" lIns="0" tIns="0" rIns="0" bIns="0" rtlCol="0" anchor="t">
            <a:spAutoFit/>
          </a:bodyPr>
          <a:lstStyle/>
          <a:p>
            <a:pPr>
              <a:lnSpc>
                <a:spcPts val="8052"/>
              </a:lnSpc>
            </a:pPr>
            <a:r>
              <a:rPr lang="en-US" sz="5751" dirty="0">
                <a:solidFill>
                  <a:srgbClr val="FFFFFF"/>
                </a:solidFill>
                <a:latin typeface="Neue Machina UltraBold"/>
              </a:rPr>
              <a:t>M1</a:t>
            </a:r>
          </a:p>
        </p:txBody>
      </p:sp>
      <p:sp>
        <p:nvSpPr>
          <p:cNvPr id="18" name="TextBox 18"/>
          <p:cNvSpPr txBox="1"/>
          <p:nvPr/>
        </p:nvSpPr>
        <p:spPr>
          <a:xfrm>
            <a:off x="6188420" y="4870336"/>
            <a:ext cx="4510554" cy="1477328"/>
          </a:xfrm>
          <a:prstGeom prst="rect">
            <a:avLst/>
          </a:prstGeom>
        </p:spPr>
        <p:txBody>
          <a:bodyPr wrap="square" lIns="0" tIns="0" rIns="0" bIns="0" rtlCol="0" anchor="t">
            <a:spAutoFit/>
          </a:bodyPr>
          <a:lstStyle/>
          <a:p>
            <a:r>
              <a:rPr lang="en-US" sz="2400" dirty="0">
                <a:solidFill>
                  <a:schemeClr val="bg1"/>
                </a:solidFill>
              </a:rPr>
              <a:t>Decision Tree model can be used for both classification and Regression problems, but mostly it is preferred for solving Classification problems.</a:t>
            </a:r>
            <a:endParaRPr lang="en-US" sz="6600" dirty="0">
              <a:solidFill>
                <a:schemeClr val="bg1"/>
              </a:solidFill>
              <a:latin typeface="Montserrat"/>
            </a:endParaRPr>
          </a:p>
        </p:txBody>
      </p:sp>
      <p:sp>
        <p:nvSpPr>
          <p:cNvPr id="19" name="TextBox 19"/>
          <p:cNvSpPr txBox="1"/>
          <p:nvPr/>
        </p:nvSpPr>
        <p:spPr>
          <a:xfrm>
            <a:off x="6152356" y="2680720"/>
            <a:ext cx="2598564" cy="989532"/>
          </a:xfrm>
          <a:prstGeom prst="rect">
            <a:avLst/>
          </a:prstGeom>
        </p:spPr>
        <p:txBody>
          <a:bodyPr lIns="0" tIns="0" rIns="0" bIns="0" rtlCol="0" anchor="t">
            <a:spAutoFit/>
          </a:bodyPr>
          <a:lstStyle/>
          <a:p>
            <a:pPr>
              <a:lnSpc>
                <a:spcPts val="8052"/>
              </a:lnSpc>
            </a:pPr>
            <a:r>
              <a:rPr lang="en-US" sz="5751" dirty="0">
                <a:solidFill>
                  <a:srgbClr val="FFFFFF"/>
                </a:solidFill>
                <a:latin typeface="Neue Machina UltraBold"/>
              </a:rPr>
              <a:t>M2</a:t>
            </a:r>
          </a:p>
        </p:txBody>
      </p:sp>
      <p:sp>
        <p:nvSpPr>
          <p:cNvPr id="20" name="TextBox 20"/>
          <p:cNvSpPr txBox="1"/>
          <p:nvPr/>
        </p:nvSpPr>
        <p:spPr>
          <a:xfrm>
            <a:off x="630324" y="4800938"/>
            <a:ext cx="4908433" cy="1107996"/>
          </a:xfrm>
          <a:prstGeom prst="rect">
            <a:avLst/>
          </a:prstGeom>
        </p:spPr>
        <p:txBody>
          <a:bodyPr wrap="square" lIns="0" tIns="0" rIns="0" bIns="0" rtlCol="0" anchor="t">
            <a:spAutoFit/>
          </a:bodyPr>
          <a:lstStyle/>
          <a:p>
            <a:r>
              <a:rPr lang="en-US" sz="2000" dirty="0">
                <a:solidFill>
                  <a:schemeClr val="bg1"/>
                </a:solidFill>
                <a:latin typeface="+mj-lt"/>
              </a:rPr>
              <a:t>A </a:t>
            </a:r>
            <a:r>
              <a:rPr lang="en-US" sz="2400" dirty="0">
                <a:solidFill>
                  <a:schemeClr val="bg1"/>
                </a:solidFill>
                <a:latin typeface="+mj-lt"/>
              </a:rPr>
              <a:t>function named random Forest is created and train and test data are passed as the parameters. </a:t>
            </a:r>
            <a:endParaRPr lang="en-US" sz="5400" dirty="0">
              <a:solidFill>
                <a:schemeClr val="bg1"/>
              </a:solidFill>
              <a:latin typeface="+mj-lt"/>
            </a:endParaRPr>
          </a:p>
        </p:txBody>
      </p:sp>
      <p:sp>
        <p:nvSpPr>
          <p:cNvPr id="21" name="TextBox 21"/>
          <p:cNvSpPr txBox="1"/>
          <p:nvPr/>
        </p:nvSpPr>
        <p:spPr>
          <a:xfrm>
            <a:off x="11487719" y="4120985"/>
            <a:ext cx="4290504" cy="359073"/>
          </a:xfrm>
          <a:prstGeom prst="rect">
            <a:avLst/>
          </a:prstGeom>
        </p:spPr>
        <p:txBody>
          <a:bodyPr wrap="square" lIns="0" tIns="0" rIns="0" bIns="0" rtlCol="0" anchor="t">
            <a:spAutoFit/>
          </a:bodyPr>
          <a:lstStyle/>
          <a:p>
            <a:pPr marL="215901" lvl="1">
              <a:lnSpc>
                <a:spcPts val="2800"/>
              </a:lnSpc>
            </a:pPr>
            <a:r>
              <a:rPr lang="en-US" sz="2800" dirty="0">
                <a:solidFill>
                  <a:srgbClr val="FFFFFF"/>
                </a:solidFill>
                <a:latin typeface="Neue Machina UltraBold" panose="020B0604020202020204" charset="0"/>
              </a:rPr>
              <a:t>Logistic Regression</a:t>
            </a:r>
          </a:p>
        </p:txBody>
      </p:sp>
      <p:sp>
        <p:nvSpPr>
          <p:cNvPr id="22" name="TextBox 22"/>
          <p:cNvSpPr txBox="1"/>
          <p:nvPr/>
        </p:nvSpPr>
        <p:spPr>
          <a:xfrm>
            <a:off x="11658601" y="2737854"/>
            <a:ext cx="2598564" cy="989532"/>
          </a:xfrm>
          <a:prstGeom prst="rect">
            <a:avLst/>
          </a:prstGeom>
        </p:spPr>
        <p:txBody>
          <a:bodyPr lIns="0" tIns="0" rIns="0" bIns="0" rtlCol="0" anchor="t">
            <a:spAutoFit/>
          </a:bodyPr>
          <a:lstStyle/>
          <a:p>
            <a:pPr>
              <a:lnSpc>
                <a:spcPts val="8052"/>
              </a:lnSpc>
            </a:pPr>
            <a:r>
              <a:rPr lang="en-US" sz="5751" dirty="0">
                <a:solidFill>
                  <a:srgbClr val="FFFFFF"/>
                </a:solidFill>
                <a:latin typeface="Neue Machina UltraBold"/>
              </a:rPr>
              <a:t>M3</a:t>
            </a:r>
          </a:p>
        </p:txBody>
      </p:sp>
      <p:sp>
        <p:nvSpPr>
          <p:cNvPr id="23" name="TextBox 22">
            <a:extLst>
              <a:ext uri="{FF2B5EF4-FFF2-40B4-BE49-F238E27FC236}">
                <a16:creationId xmlns:a16="http://schemas.microsoft.com/office/drawing/2014/main" id="{6B0A1A7C-ABFC-482A-8E19-C0490039BEA1}"/>
              </a:ext>
            </a:extLst>
          </p:cNvPr>
          <p:cNvSpPr txBox="1"/>
          <p:nvPr/>
        </p:nvSpPr>
        <p:spPr>
          <a:xfrm>
            <a:off x="493822" y="3828514"/>
            <a:ext cx="4579415" cy="707886"/>
          </a:xfrm>
          <a:prstGeom prst="rect">
            <a:avLst/>
          </a:prstGeom>
          <a:noFill/>
        </p:spPr>
        <p:txBody>
          <a:bodyPr wrap="square" rtlCol="0">
            <a:spAutoFit/>
          </a:bodyPr>
          <a:lstStyle/>
          <a:p>
            <a:r>
              <a:rPr lang="en-IN" sz="4000" dirty="0">
                <a:solidFill>
                  <a:schemeClr val="bg1"/>
                </a:solidFill>
                <a:latin typeface="Neue Machina UltraBold" panose="020B0604020202020204" charset="0"/>
              </a:rPr>
              <a:t> </a:t>
            </a:r>
            <a:r>
              <a:rPr lang="en-IN" sz="2800" b="1" dirty="0">
                <a:solidFill>
                  <a:schemeClr val="bg1"/>
                </a:solidFill>
                <a:latin typeface="Neue Machina UltraBold" panose="020B0604020202020204" charset="0"/>
              </a:rPr>
              <a:t>Random Forest model</a:t>
            </a:r>
            <a:endParaRPr lang="en-IN" sz="4000" dirty="0">
              <a:solidFill>
                <a:schemeClr val="bg1"/>
              </a:solidFill>
              <a:latin typeface="Neue Machina UltraBold" panose="020B0604020202020204" charset="0"/>
            </a:endParaRPr>
          </a:p>
        </p:txBody>
      </p:sp>
      <p:sp>
        <p:nvSpPr>
          <p:cNvPr id="24" name="Rectangle 23">
            <a:extLst>
              <a:ext uri="{FF2B5EF4-FFF2-40B4-BE49-F238E27FC236}">
                <a16:creationId xmlns:a16="http://schemas.microsoft.com/office/drawing/2014/main" id="{45934716-FC8F-465D-B705-BD8616A1FFB8}"/>
              </a:ext>
            </a:extLst>
          </p:cNvPr>
          <p:cNvSpPr/>
          <p:nvPr/>
        </p:nvSpPr>
        <p:spPr>
          <a:xfrm>
            <a:off x="6030491" y="3953115"/>
            <a:ext cx="4240263" cy="523220"/>
          </a:xfrm>
          <a:prstGeom prst="rect">
            <a:avLst/>
          </a:prstGeom>
        </p:spPr>
        <p:txBody>
          <a:bodyPr wrap="none">
            <a:spAutoFit/>
          </a:bodyPr>
          <a:lstStyle/>
          <a:p>
            <a:r>
              <a:rPr lang="en-IN" sz="2800" b="1" dirty="0">
                <a:solidFill>
                  <a:schemeClr val="bg1"/>
                </a:solidFill>
                <a:latin typeface="Neue Machina UltraBold" panose="020B0604020202020204" charset="0"/>
              </a:rPr>
              <a:t>Decision Tree Forest</a:t>
            </a:r>
            <a:endParaRPr lang="en-IN" sz="2800" dirty="0">
              <a:solidFill>
                <a:schemeClr val="bg1"/>
              </a:solidFill>
              <a:latin typeface="Neue Machina UltraBold" panose="020B0604020202020204" charset="0"/>
            </a:endParaRPr>
          </a:p>
        </p:txBody>
      </p:sp>
      <p:sp>
        <p:nvSpPr>
          <p:cNvPr id="25" name="TextBox 24">
            <a:extLst>
              <a:ext uri="{FF2B5EF4-FFF2-40B4-BE49-F238E27FC236}">
                <a16:creationId xmlns:a16="http://schemas.microsoft.com/office/drawing/2014/main" id="{C59FC852-D16A-46EC-BC80-4D577010EDC8}"/>
              </a:ext>
            </a:extLst>
          </p:cNvPr>
          <p:cNvSpPr txBox="1"/>
          <p:nvPr/>
        </p:nvSpPr>
        <p:spPr>
          <a:xfrm>
            <a:off x="11487719" y="4701059"/>
            <a:ext cx="4788461" cy="1815882"/>
          </a:xfrm>
          <a:prstGeom prst="rect">
            <a:avLst/>
          </a:prstGeom>
          <a:noFill/>
        </p:spPr>
        <p:txBody>
          <a:bodyPr wrap="square" rtlCol="0">
            <a:spAutoFit/>
          </a:bodyPr>
          <a:lstStyle/>
          <a:p>
            <a:r>
              <a:rPr lang="en-US" sz="2800" dirty="0">
                <a:solidFill>
                  <a:schemeClr val="bg1"/>
                </a:solidFill>
              </a:rPr>
              <a:t>Logistic regression is used for predicting the categorical dependent variable using a given </a:t>
            </a:r>
            <a:r>
              <a:rPr lang="en-US" sz="2400" dirty="0">
                <a:solidFill>
                  <a:schemeClr val="bg1"/>
                </a:solidFill>
              </a:rPr>
              <a:t>set of independent variables.</a:t>
            </a:r>
          </a:p>
        </p:txBody>
      </p:sp>
      <p:pic>
        <p:nvPicPr>
          <p:cNvPr id="27" name="Picture 26">
            <a:extLst>
              <a:ext uri="{FF2B5EF4-FFF2-40B4-BE49-F238E27FC236}">
                <a16:creationId xmlns:a16="http://schemas.microsoft.com/office/drawing/2014/main" id="{60082557-50AA-4828-8CF6-2BE39332B7B9}"/>
              </a:ext>
            </a:extLst>
          </p:cNvPr>
          <p:cNvPicPr>
            <a:picLocks noChangeAspect="1"/>
          </p:cNvPicPr>
          <p:nvPr/>
        </p:nvPicPr>
        <p:blipFill rotWithShape="1">
          <a:blip r:embed="rId9">
            <a:extLst>
              <a:ext uri="{28A0092B-C50C-407E-A947-70E740481C1C}">
                <a14:useLocalDpi xmlns:a14="http://schemas.microsoft.com/office/drawing/2010/main" val="0"/>
              </a:ext>
            </a:extLst>
          </a:blip>
          <a:srcRect l="5492" t="34615" r="68280" b="44523"/>
          <a:stretch/>
        </p:blipFill>
        <p:spPr>
          <a:xfrm>
            <a:off x="11596964" y="7007390"/>
            <a:ext cx="4788462" cy="2029845"/>
          </a:xfrm>
          <a:prstGeom prst="rect">
            <a:avLst/>
          </a:prstGeom>
        </p:spPr>
      </p:pic>
      <p:pic>
        <p:nvPicPr>
          <p:cNvPr id="28" name="Picture 27">
            <a:extLst>
              <a:ext uri="{FF2B5EF4-FFF2-40B4-BE49-F238E27FC236}">
                <a16:creationId xmlns:a16="http://schemas.microsoft.com/office/drawing/2014/main" id="{134DAD51-246B-42AC-B74A-43F878F4126A}"/>
              </a:ext>
            </a:extLst>
          </p:cNvPr>
          <p:cNvPicPr>
            <a:picLocks noChangeAspect="1"/>
          </p:cNvPicPr>
          <p:nvPr/>
        </p:nvPicPr>
        <p:blipFill rotWithShape="1">
          <a:blip r:embed="rId9">
            <a:extLst>
              <a:ext uri="{28A0092B-C50C-407E-A947-70E740481C1C}">
                <a14:useLocalDpi xmlns:a14="http://schemas.microsoft.com/office/drawing/2010/main" val="0"/>
              </a:ext>
            </a:extLst>
          </a:blip>
          <a:srcRect l="4601" t="52765" r="68967" b="25931"/>
          <a:stretch/>
        </p:blipFill>
        <p:spPr>
          <a:xfrm>
            <a:off x="359319" y="6543974"/>
            <a:ext cx="4629071" cy="1988485"/>
          </a:xfrm>
          <a:prstGeom prst="rect">
            <a:avLst/>
          </a:prstGeom>
        </p:spPr>
      </p:pic>
      <p:pic>
        <p:nvPicPr>
          <p:cNvPr id="30" name="Picture 29">
            <a:extLst>
              <a:ext uri="{FF2B5EF4-FFF2-40B4-BE49-F238E27FC236}">
                <a16:creationId xmlns:a16="http://schemas.microsoft.com/office/drawing/2014/main" id="{1114C235-56A1-4616-BC38-D68207286A84}"/>
              </a:ext>
            </a:extLst>
          </p:cNvPr>
          <p:cNvPicPr>
            <a:picLocks noChangeAspect="1"/>
          </p:cNvPicPr>
          <p:nvPr/>
        </p:nvPicPr>
        <p:blipFill rotWithShape="1">
          <a:blip r:embed="rId9">
            <a:extLst>
              <a:ext uri="{28A0092B-C50C-407E-A947-70E740481C1C}">
                <a14:useLocalDpi xmlns:a14="http://schemas.microsoft.com/office/drawing/2010/main" val="0"/>
              </a:ext>
            </a:extLst>
          </a:blip>
          <a:srcRect l="4564" t="72782" r="69349" b="7440"/>
          <a:stretch/>
        </p:blipFill>
        <p:spPr>
          <a:xfrm>
            <a:off x="6037867" y="6892468"/>
            <a:ext cx="4921580" cy="19884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6506" y="1473970"/>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8" name="TextBox 8"/>
          <p:cNvSpPr txBox="1"/>
          <p:nvPr/>
        </p:nvSpPr>
        <p:spPr>
          <a:xfrm>
            <a:off x="473810" y="239791"/>
            <a:ext cx="13510381" cy="1916935"/>
          </a:xfrm>
          <a:prstGeom prst="rect">
            <a:avLst/>
          </a:prstGeom>
        </p:spPr>
        <p:txBody>
          <a:bodyPr wrap="square" lIns="0" tIns="0" rIns="0" bIns="0" rtlCol="0" anchor="t">
            <a:spAutoFit/>
          </a:bodyPr>
          <a:lstStyle/>
          <a:p>
            <a:pPr marL="358386" lvl="1">
              <a:lnSpc>
                <a:spcPct val="150000"/>
              </a:lnSpc>
            </a:pPr>
            <a:r>
              <a:rPr lang="en-US" sz="4400" dirty="0">
                <a:solidFill>
                  <a:schemeClr val="bg1"/>
                </a:solidFill>
                <a:latin typeface="Neue Machina UltraBold" panose="020B0604020202020204" charset="0"/>
              </a:rPr>
              <a:t>Performance Testing &amp; Evaluate the results</a:t>
            </a:r>
          </a:p>
        </p:txBody>
      </p:sp>
      <p:sp>
        <p:nvSpPr>
          <p:cNvPr id="9" name="TextBox 9"/>
          <p:cNvSpPr txBox="1"/>
          <p:nvPr/>
        </p:nvSpPr>
        <p:spPr>
          <a:xfrm>
            <a:off x="1285154" y="2929363"/>
            <a:ext cx="11887695" cy="1727396"/>
          </a:xfrm>
          <a:prstGeom prst="rect">
            <a:avLst/>
          </a:prstGeom>
        </p:spPr>
        <p:txBody>
          <a:bodyPr lIns="0" tIns="0" rIns="0" bIns="0" rtlCol="0" anchor="t">
            <a:spAutoFit/>
          </a:bodyPr>
          <a:lstStyle/>
          <a:p>
            <a:pPr marL="716772" lvl="1" indent="-358386">
              <a:lnSpc>
                <a:spcPts val="4647"/>
              </a:lnSpc>
              <a:buFont typeface="Arial"/>
              <a:buChar char="•"/>
            </a:pPr>
            <a:endParaRPr lang="en-IN" dirty="0"/>
          </a:p>
          <a:p>
            <a:pPr marL="716772" lvl="1" indent="-358386">
              <a:lnSpc>
                <a:spcPts val="4647"/>
              </a:lnSpc>
              <a:buFont typeface="Arial"/>
              <a:buChar char="•"/>
            </a:pPr>
            <a:endParaRPr lang="en-IN" dirty="0"/>
          </a:p>
          <a:p>
            <a:pPr marL="716772" lvl="1" indent="-358386">
              <a:lnSpc>
                <a:spcPts val="4647"/>
              </a:lnSpc>
              <a:buFont typeface="Arial"/>
              <a:buChar char="•"/>
            </a:pPr>
            <a:endParaRPr lang="en-US" sz="3319" dirty="0">
              <a:solidFill>
                <a:srgbClr val="FFFFFF"/>
              </a:solidFill>
              <a:latin typeface="Montserrat"/>
            </a:endParaRPr>
          </a:p>
        </p:txBody>
      </p:sp>
      <p:pic>
        <p:nvPicPr>
          <p:cNvPr id="10" name="Picture 7">
            <a:extLst>
              <a:ext uri="{FF2B5EF4-FFF2-40B4-BE49-F238E27FC236}">
                <a16:creationId xmlns:a16="http://schemas.microsoft.com/office/drawing/2014/main" id="{ECEA393E-BD5F-422B-BFFA-BFC37023EAC3}"/>
              </a:ext>
            </a:extLst>
          </p:cNvPr>
          <p:cNvPicPr>
            <a:picLocks noChangeAspect="1"/>
          </p:cNvPicPr>
          <p:nvPr/>
        </p:nvPicPr>
        <p:blipFill>
          <a:blip r:embed="rId8"/>
          <a:srcRect/>
          <a:stretch>
            <a:fillRect/>
          </a:stretch>
        </p:blipFill>
        <p:spPr>
          <a:xfrm>
            <a:off x="6693081" y="8267014"/>
            <a:ext cx="3597907" cy="3671334"/>
          </a:xfrm>
          <a:prstGeom prst="rect">
            <a:avLst/>
          </a:prstGeom>
        </p:spPr>
      </p:pic>
      <p:sp>
        <p:nvSpPr>
          <p:cNvPr id="11" name="TextBox 10">
            <a:extLst>
              <a:ext uri="{FF2B5EF4-FFF2-40B4-BE49-F238E27FC236}">
                <a16:creationId xmlns:a16="http://schemas.microsoft.com/office/drawing/2014/main" id="{B7715DFB-BE39-40F9-8AC0-7C999DD258BA}"/>
              </a:ext>
            </a:extLst>
          </p:cNvPr>
          <p:cNvSpPr txBox="1"/>
          <p:nvPr/>
        </p:nvSpPr>
        <p:spPr>
          <a:xfrm>
            <a:off x="437946" y="2558231"/>
            <a:ext cx="9502688" cy="6431697"/>
          </a:xfrm>
          <a:prstGeom prst="rect">
            <a:avLst/>
          </a:prstGeom>
          <a:noFill/>
        </p:spPr>
        <p:txBody>
          <a:bodyPr wrap="square" rtlCol="0">
            <a:spAutoFit/>
          </a:bodyPr>
          <a:lstStyle/>
          <a:p>
            <a:r>
              <a:rPr lang="en-US" sz="2800" b="1" dirty="0">
                <a:solidFill>
                  <a:schemeClr val="bg1"/>
                </a:solidFill>
                <a:latin typeface="Neue Machina UltraBold" panose="020B0604020202020204" charset="0"/>
              </a:rPr>
              <a:t>Testing model with multiple evaluation metrics</a:t>
            </a:r>
          </a:p>
          <a:p>
            <a:pPr>
              <a:lnSpc>
                <a:spcPct val="150000"/>
              </a:lnSpc>
            </a:pPr>
            <a:endParaRPr lang="en-US" sz="2400" b="1" dirty="0">
              <a:solidFill>
                <a:schemeClr val="bg1"/>
              </a:solidFill>
              <a:latin typeface="Neue Machina UltraBold" panose="020B0604020202020204" charset="0"/>
            </a:endParaRPr>
          </a:p>
          <a:p>
            <a:pPr marL="342900" indent="-342900">
              <a:lnSpc>
                <a:spcPct val="150000"/>
              </a:lnSpc>
              <a:buFont typeface="Arial" panose="020B0604020202020204" pitchFamily="34" charset="0"/>
              <a:buChar char="•"/>
            </a:pPr>
            <a:r>
              <a:rPr lang="en-US" sz="2400" dirty="0">
                <a:solidFill>
                  <a:schemeClr val="bg1"/>
                </a:solidFill>
                <a:latin typeface="Neue Machina UltraBold" panose="020B0604020202020204" charset="0"/>
              </a:rPr>
              <a:t>Multiple evaluation metrics means evaluating the model's performance on a test set using different performance measures.</a:t>
            </a:r>
          </a:p>
          <a:p>
            <a:pPr marL="342900" indent="-342900">
              <a:lnSpc>
                <a:spcPct val="150000"/>
              </a:lnSpc>
              <a:buFont typeface="Arial" panose="020B0604020202020204" pitchFamily="34" charset="0"/>
              <a:buChar char="•"/>
            </a:pPr>
            <a:r>
              <a:rPr lang="en-US" sz="2400" dirty="0">
                <a:solidFill>
                  <a:schemeClr val="bg1"/>
                </a:solidFill>
                <a:latin typeface="Neue Machina UltraBold" panose="020B0604020202020204" charset="0"/>
              </a:rPr>
              <a:t>This can provide a more comprehensive</a:t>
            </a:r>
          </a:p>
          <a:p>
            <a:pPr>
              <a:lnSpc>
                <a:spcPct val="150000"/>
              </a:lnSpc>
            </a:pPr>
            <a:r>
              <a:rPr lang="en-US" sz="2400" dirty="0">
                <a:solidFill>
                  <a:schemeClr val="bg1"/>
                </a:solidFill>
                <a:latin typeface="Neue Machina UltraBold" panose="020B0604020202020204" charset="0"/>
              </a:rPr>
              <a:t>     understanding of the model's strengths  and             weaknesses. </a:t>
            </a:r>
          </a:p>
          <a:p>
            <a:pPr marL="342900" indent="-342900">
              <a:lnSpc>
                <a:spcPct val="150000"/>
              </a:lnSpc>
              <a:buFont typeface="Arial" panose="020B0604020202020204" pitchFamily="34" charset="0"/>
              <a:buChar char="•"/>
            </a:pPr>
            <a:r>
              <a:rPr lang="en-US" sz="2400" dirty="0">
                <a:solidFill>
                  <a:schemeClr val="bg1"/>
                </a:solidFill>
                <a:latin typeface="Neue Machina UltraBold" panose="020B0604020202020204" charset="0"/>
              </a:rPr>
              <a:t>We are using evaluation metrics for classification tasks including accuracy,  precision, recall, support and </a:t>
            </a:r>
            <a:r>
              <a:rPr lang="en-IN" sz="2400" dirty="0">
                <a:solidFill>
                  <a:schemeClr val="bg1"/>
                </a:solidFill>
                <a:latin typeface="Neue Machina UltraBold" panose="020B0604020202020204" charset="0"/>
              </a:rPr>
              <a:t>F1-score.</a:t>
            </a:r>
          </a:p>
        </p:txBody>
      </p:sp>
      <p:pic>
        <p:nvPicPr>
          <p:cNvPr id="13" name="Picture 12">
            <a:extLst>
              <a:ext uri="{FF2B5EF4-FFF2-40B4-BE49-F238E27FC236}">
                <a16:creationId xmlns:a16="http://schemas.microsoft.com/office/drawing/2014/main" id="{AEBE0C21-6FFA-4E87-B1A4-DFE4824D171A}"/>
              </a:ext>
            </a:extLst>
          </p:cNvPr>
          <p:cNvPicPr>
            <a:picLocks noChangeAspect="1"/>
          </p:cNvPicPr>
          <p:nvPr/>
        </p:nvPicPr>
        <p:blipFill rotWithShape="1">
          <a:blip r:embed="rId9">
            <a:extLst>
              <a:ext uri="{28A0092B-C50C-407E-A947-70E740481C1C}">
                <a14:useLocalDpi xmlns:a14="http://schemas.microsoft.com/office/drawing/2010/main" val="0"/>
              </a:ext>
            </a:extLst>
          </a:blip>
          <a:srcRect l="1391" t="31319" r="38662" b="19198"/>
          <a:stretch/>
        </p:blipFill>
        <p:spPr>
          <a:xfrm>
            <a:off x="10091347" y="2043054"/>
            <a:ext cx="7799783" cy="3431257"/>
          </a:xfrm>
          <a:prstGeom prst="rect">
            <a:avLst/>
          </a:prstGeom>
        </p:spPr>
      </p:pic>
      <p:sp>
        <p:nvSpPr>
          <p:cNvPr id="12" name="TextBox 11">
            <a:extLst>
              <a:ext uri="{FF2B5EF4-FFF2-40B4-BE49-F238E27FC236}">
                <a16:creationId xmlns:a16="http://schemas.microsoft.com/office/drawing/2014/main" id="{76601846-B271-437D-9063-65EC2C8E1F90}"/>
              </a:ext>
            </a:extLst>
          </p:cNvPr>
          <p:cNvSpPr txBox="1"/>
          <p:nvPr/>
        </p:nvSpPr>
        <p:spPr>
          <a:xfrm>
            <a:off x="10311179" y="6316169"/>
            <a:ext cx="7339042" cy="169193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400" dirty="0">
                <a:solidFill>
                  <a:schemeClr val="bg1"/>
                </a:solidFill>
                <a:latin typeface="Neue Machina UltraBold" panose="020B0604020202020204" charset="0"/>
              </a:rPr>
              <a:t>Among  all these 3 models Logistic regression has recall 1, so we are going for logistic regression model.</a:t>
            </a:r>
          </a:p>
        </p:txBody>
      </p:sp>
    </p:spTree>
    <p:extLst>
      <p:ext uri="{BB962C8B-B14F-4D97-AF65-F5344CB8AC3E}">
        <p14:creationId xmlns:p14="http://schemas.microsoft.com/office/powerpoint/2010/main" val="3211864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16506" y="1473970"/>
            <a:ext cx="8685325" cy="8685325"/>
          </a:xfrm>
          <a:prstGeom prst="rect">
            <a:avLst/>
          </a:prstGeom>
        </p:spPr>
      </p:pic>
      <p:pic>
        <p:nvPicPr>
          <p:cNvPr id="6" name="Picture 6"/>
          <p:cNvPicPr>
            <a:picLocks noChangeAspect="1"/>
          </p:cNvPicPr>
          <p:nvPr/>
        </p:nvPicPr>
        <p:blipFill>
          <a:blip r:embed="rId7"/>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8"/>
          <a:srcRect/>
          <a:stretch>
            <a:fillRect/>
          </a:stretch>
        </p:blipFill>
        <p:spPr>
          <a:xfrm>
            <a:off x="14020057" y="-2331083"/>
            <a:ext cx="4903845" cy="5636604"/>
          </a:xfrm>
          <a:prstGeom prst="rect">
            <a:avLst/>
          </a:prstGeom>
        </p:spPr>
      </p:pic>
      <p:sp>
        <p:nvSpPr>
          <p:cNvPr id="8" name="TextBox 8"/>
          <p:cNvSpPr txBox="1"/>
          <p:nvPr/>
        </p:nvSpPr>
        <p:spPr>
          <a:xfrm>
            <a:off x="473810" y="239791"/>
            <a:ext cx="13510381" cy="1351973"/>
          </a:xfrm>
          <a:prstGeom prst="rect">
            <a:avLst/>
          </a:prstGeom>
        </p:spPr>
        <p:txBody>
          <a:bodyPr wrap="square" lIns="0" tIns="0" rIns="0" bIns="0" rtlCol="0" anchor="t">
            <a:spAutoFit/>
          </a:bodyPr>
          <a:lstStyle/>
          <a:p>
            <a:pPr marL="358386" lvl="1">
              <a:lnSpc>
                <a:spcPct val="150000"/>
              </a:lnSpc>
            </a:pPr>
            <a:r>
              <a:rPr lang="en-US" sz="6600" dirty="0">
                <a:solidFill>
                  <a:schemeClr val="bg1"/>
                </a:solidFill>
                <a:latin typeface="Neue Machina UltraBold" panose="020B0604020202020204" charset="0"/>
              </a:rPr>
              <a:t>Conclusion</a:t>
            </a:r>
          </a:p>
        </p:txBody>
      </p:sp>
      <p:sp>
        <p:nvSpPr>
          <p:cNvPr id="9" name="TextBox 9"/>
          <p:cNvSpPr txBox="1"/>
          <p:nvPr/>
        </p:nvSpPr>
        <p:spPr>
          <a:xfrm>
            <a:off x="1285154" y="2929363"/>
            <a:ext cx="11887695" cy="1727396"/>
          </a:xfrm>
          <a:prstGeom prst="rect">
            <a:avLst/>
          </a:prstGeom>
        </p:spPr>
        <p:txBody>
          <a:bodyPr lIns="0" tIns="0" rIns="0" bIns="0" rtlCol="0" anchor="t">
            <a:spAutoFit/>
          </a:bodyPr>
          <a:lstStyle/>
          <a:p>
            <a:pPr marL="716772" lvl="1" indent="-358386">
              <a:lnSpc>
                <a:spcPts val="4647"/>
              </a:lnSpc>
              <a:buFont typeface="Arial"/>
              <a:buChar char="•"/>
            </a:pPr>
            <a:endParaRPr lang="en-IN" dirty="0"/>
          </a:p>
          <a:p>
            <a:pPr marL="716772" lvl="1" indent="-358386">
              <a:lnSpc>
                <a:spcPts val="4647"/>
              </a:lnSpc>
              <a:buFont typeface="Arial"/>
              <a:buChar char="•"/>
            </a:pPr>
            <a:endParaRPr lang="en-IN" dirty="0"/>
          </a:p>
          <a:p>
            <a:pPr marL="716772" lvl="1" indent="-358386">
              <a:lnSpc>
                <a:spcPts val="4647"/>
              </a:lnSpc>
              <a:buFont typeface="Arial"/>
              <a:buChar char="•"/>
            </a:pPr>
            <a:endParaRPr lang="en-US" sz="3319" dirty="0">
              <a:solidFill>
                <a:srgbClr val="FFFFFF"/>
              </a:solidFill>
              <a:latin typeface="Montserrat"/>
            </a:endParaRPr>
          </a:p>
        </p:txBody>
      </p:sp>
      <p:pic>
        <p:nvPicPr>
          <p:cNvPr id="10" name="Picture 7">
            <a:extLst>
              <a:ext uri="{FF2B5EF4-FFF2-40B4-BE49-F238E27FC236}">
                <a16:creationId xmlns:a16="http://schemas.microsoft.com/office/drawing/2014/main" id="{ECEA393E-BD5F-422B-BFFA-BFC37023EAC3}"/>
              </a:ext>
            </a:extLst>
          </p:cNvPr>
          <p:cNvPicPr>
            <a:picLocks noChangeAspect="1"/>
          </p:cNvPicPr>
          <p:nvPr/>
        </p:nvPicPr>
        <p:blipFill>
          <a:blip r:embed="rId9"/>
          <a:srcRect/>
          <a:stretch>
            <a:fillRect/>
          </a:stretch>
        </p:blipFill>
        <p:spPr>
          <a:xfrm>
            <a:off x="6693081" y="8267014"/>
            <a:ext cx="3597907" cy="3671334"/>
          </a:xfrm>
          <a:prstGeom prst="rect">
            <a:avLst/>
          </a:prstGeom>
        </p:spPr>
      </p:pic>
      <p:sp>
        <p:nvSpPr>
          <p:cNvPr id="11" name="TextBox 10">
            <a:extLst>
              <a:ext uri="{FF2B5EF4-FFF2-40B4-BE49-F238E27FC236}">
                <a16:creationId xmlns:a16="http://schemas.microsoft.com/office/drawing/2014/main" id="{B7715DFB-BE39-40F9-8AC0-7C999DD258BA}"/>
              </a:ext>
            </a:extLst>
          </p:cNvPr>
          <p:cNvSpPr txBox="1"/>
          <p:nvPr/>
        </p:nvSpPr>
        <p:spPr>
          <a:xfrm>
            <a:off x="315919" y="1779652"/>
            <a:ext cx="16686927" cy="7940635"/>
          </a:xfrm>
          <a:prstGeom prst="rect">
            <a:avLst/>
          </a:prstGeom>
          <a:noFill/>
        </p:spPr>
        <p:txBody>
          <a:bodyPr wrap="square" rtlCol="0">
            <a:spAutoFit/>
          </a:bodyPr>
          <a:lstStyle/>
          <a:p>
            <a:endParaRPr lang="en-IN" dirty="0"/>
          </a:p>
          <a:p>
            <a:pPr marL="342900" indent="-342900">
              <a:lnSpc>
                <a:spcPct val="150000"/>
              </a:lnSpc>
              <a:buFont typeface="Arial" panose="020B0604020202020204" pitchFamily="34" charset="0"/>
              <a:buChar char="•"/>
            </a:pPr>
            <a:r>
              <a:rPr lang="en-US" sz="2400" dirty="0">
                <a:solidFill>
                  <a:schemeClr val="bg1"/>
                </a:solidFill>
                <a:latin typeface="Neue Machina UltraBold" panose="020B0604020202020204" charset="0"/>
              </a:rPr>
              <a:t>CKD prediction is a critical component of CKD management, which can improve early detection, risk stratification, prognosis, and treatment response. The integration of multiple approaches and the development of personalized prediction models can enhance the accuracy and efficiency of CKD prediction.</a:t>
            </a:r>
          </a:p>
          <a:p>
            <a:pPr marL="342900" indent="-342900">
              <a:lnSpc>
                <a:spcPct val="150000"/>
              </a:lnSpc>
              <a:buFont typeface="Arial" panose="020B0604020202020204" pitchFamily="34" charset="0"/>
              <a:buChar char="•"/>
            </a:pPr>
            <a:r>
              <a:rPr lang="en-US" sz="2400" dirty="0">
                <a:solidFill>
                  <a:schemeClr val="bg1"/>
                </a:solidFill>
                <a:latin typeface="Neue Machina UltraBold" panose="020B0604020202020204" charset="0"/>
              </a:rPr>
              <a:t> </a:t>
            </a:r>
            <a:r>
              <a:rPr lang="en-US" altLang="en-US" sz="2400" dirty="0">
                <a:solidFill>
                  <a:schemeClr val="bg1"/>
                </a:solidFill>
                <a:latin typeface="Neue Machina UltraBold" panose="020B0604020202020204" charset="0"/>
                <a:cs typeface="Arial" panose="020B0604020202020204" pitchFamily="34" charset="0"/>
              </a:rPr>
              <a:t>According to the findings of the study, logistic regression can be used to predict chronic kidney disease more accurately. According to the study, their precision was 100 percent, and their accuracy was 93 percent.</a:t>
            </a:r>
          </a:p>
          <a:p>
            <a:pPr marL="342900" indent="-342900">
              <a:lnSpc>
                <a:spcPct val="150000"/>
              </a:lnSpc>
              <a:buFont typeface="Arial" panose="020B0604020202020204" pitchFamily="34" charset="0"/>
              <a:buChar char="•"/>
            </a:pPr>
            <a:r>
              <a:rPr lang="en-US" altLang="en-US" sz="2400" dirty="0">
                <a:solidFill>
                  <a:schemeClr val="bg1"/>
                </a:solidFill>
                <a:latin typeface="Neue Machina UltraBold" panose="020B0604020202020204" charset="0"/>
                <a:cs typeface="Arial" panose="020B0604020202020204" pitchFamily="34" charset="0"/>
              </a:rPr>
              <a:t> This will aid in the achievement of improved outcomes as well as the accuracy and efficiency with which healthcare practitioners can anticipate kidney issues. This will enhance the dependability of the framework as well as the framework's presentation. The hope is that it would encourage people to seek early treatment for chronic renal disease and to make improvements in their lives</a:t>
            </a:r>
          </a:p>
          <a:p>
            <a:pPr marL="342900" indent="-342900">
              <a:lnSpc>
                <a:spcPct val="150000"/>
              </a:lnSpc>
              <a:buFont typeface="Arial" panose="020B0604020202020204" pitchFamily="34" charset="0"/>
              <a:buChar char="•"/>
            </a:pPr>
            <a:endParaRPr lang="en-US" sz="2400" dirty="0">
              <a:solidFill>
                <a:schemeClr val="bg1"/>
              </a:solidFill>
              <a:latin typeface="Neue Machina UltraBold" panose="020B0604020202020204" charset="0"/>
            </a:endParaRPr>
          </a:p>
          <a:p>
            <a:endParaRPr lang="en-IN" sz="2400" dirty="0">
              <a:solidFill>
                <a:schemeClr val="bg1"/>
              </a:solidFill>
              <a:latin typeface="Neue Machina UltraBold" panose="020B0604020202020204" charset="0"/>
            </a:endParaRPr>
          </a:p>
        </p:txBody>
      </p:sp>
      <p:graphicFrame>
        <p:nvGraphicFramePr>
          <p:cNvPr id="12" name="Table 11">
            <a:extLst>
              <a:ext uri="{FF2B5EF4-FFF2-40B4-BE49-F238E27FC236}">
                <a16:creationId xmlns:a16="http://schemas.microsoft.com/office/drawing/2014/main" id="{D02C5AB6-2E2C-4735-860E-19619F808796}"/>
              </a:ext>
            </a:extLst>
          </p:cNvPr>
          <p:cNvGraphicFramePr>
            <a:graphicFrameLocks noGrp="1"/>
          </p:cNvGraphicFramePr>
          <p:nvPr>
            <p:extLst>
              <p:ext uri="{D42A27DB-BD31-4B8C-83A1-F6EECF244321}">
                <p14:modId xmlns:p14="http://schemas.microsoft.com/office/powerpoint/2010/main" val="1238239908"/>
              </p:ext>
            </p:extLst>
          </p:nvPr>
        </p:nvGraphicFramePr>
        <p:xfrm>
          <a:off x="654502" y="4777785"/>
          <a:ext cx="450416" cy="303528"/>
        </p:xfrm>
        <a:graphic>
          <a:graphicData uri="http://schemas.openxmlformats.org/drawingml/2006/table">
            <a:tbl>
              <a:tblPr/>
              <a:tblGrid>
                <a:gridCol w="275160">
                  <a:extLst>
                    <a:ext uri="{9D8B030D-6E8A-4147-A177-3AD203B41FA5}">
                      <a16:colId xmlns:a16="http://schemas.microsoft.com/office/drawing/2014/main" val="2799460563"/>
                    </a:ext>
                  </a:extLst>
                </a:gridCol>
                <a:gridCol w="175256">
                  <a:extLst>
                    <a:ext uri="{9D8B030D-6E8A-4147-A177-3AD203B41FA5}">
                      <a16:colId xmlns:a16="http://schemas.microsoft.com/office/drawing/2014/main" val="1453817415"/>
                    </a:ext>
                  </a:extLst>
                </a:gridCol>
              </a:tblGrid>
              <a:tr h="158586">
                <a:tc>
                  <a:txBody>
                    <a:bodyPr/>
                    <a:lstStyle/>
                    <a:p>
                      <a:pPr fontAlgn="t"/>
                      <a:endParaRPr lang="en-IN" sz="1500" dirty="0">
                        <a:effectLst/>
                      </a:endParaRPr>
                    </a:p>
                  </a:txBody>
                  <a:tcPr marL="124880" marR="124880" marT="37464" marB="37464">
                    <a:lnL>
                      <a:noFill/>
                    </a:lnL>
                    <a:lnR>
                      <a:noFill/>
                    </a:lnR>
                    <a:lnT>
                      <a:noFill/>
                    </a:lnT>
                    <a:lnB>
                      <a:noFill/>
                    </a:lnB>
                  </a:tcPr>
                </a:tc>
                <a:tc>
                  <a:txBody>
                    <a:bodyPr/>
                    <a:lstStyle/>
                    <a:p>
                      <a:endParaRPr lang="en-IN" sz="1500" dirty="0">
                        <a:solidFill>
                          <a:srgbClr val="222222"/>
                        </a:solidFill>
                        <a:effectLst/>
                      </a:endParaRPr>
                    </a:p>
                  </a:txBody>
                  <a:tcPr marL="74928" marR="74928" marT="37464" marB="37464" anchor="ctr">
                    <a:lnL>
                      <a:noFill/>
                    </a:lnL>
                    <a:lnR>
                      <a:noFill/>
                    </a:lnR>
                    <a:lnT>
                      <a:noFill/>
                    </a:lnT>
                    <a:lnB>
                      <a:noFill/>
                    </a:lnB>
                  </a:tcPr>
                </a:tc>
                <a:extLst>
                  <a:ext uri="{0D108BD9-81ED-4DB2-BD59-A6C34878D82A}">
                    <a16:rowId xmlns:a16="http://schemas.microsoft.com/office/drawing/2014/main" val="1321859250"/>
                  </a:ext>
                </a:extLst>
              </a:tr>
            </a:tbl>
          </a:graphicData>
        </a:graphic>
      </p:graphicFrame>
    </p:spTree>
    <p:extLst>
      <p:ext uri="{BB962C8B-B14F-4D97-AF65-F5344CB8AC3E}">
        <p14:creationId xmlns:p14="http://schemas.microsoft.com/office/powerpoint/2010/main" val="4198782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54044" y="1024236"/>
            <a:ext cx="6896632" cy="68966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31439" y="3191290"/>
            <a:ext cx="8086060" cy="808606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831850" y="449265"/>
            <a:ext cx="12718369" cy="9388469"/>
          </a:xfrm>
          <a:prstGeom prst="rect">
            <a:avLst/>
          </a:prstGeom>
        </p:spPr>
      </p:pic>
      <p:pic>
        <p:nvPicPr>
          <p:cNvPr id="5" name="Picture 5"/>
          <p:cNvPicPr>
            <a:picLocks noChangeAspect="1"/>
          </p:cNvPicPr>
          <p:nvPr/>
        </p:nvPicPr>
        <p:blipFill>
          <a:blip r:embed="rId8"/>
          <a:srcRect/>
          <a:stretch>
            <a:fillRect/>
          </a:stretch>
        </p:blipFill>
        <p:spPr>
          <a:xfrm>
            <a:off x="-1823539" y="2903539"/>
            <a:ext cx="5366128" cy="5017329"/>
          </a:xfrm>
          <a:prstGeom prst="rect">
            <a:avLst/>
          </a:prstGeom>
        </p:spPr>
      </p:pic>
      <p:sp>
        <p:nvSpPr>
          <p:cNvPr id="6" name="TextBox 6"/>
          <p:cNvSpPr txBox="1"/>
          <p:nvPr/>
        </p:nvSpPr>
        <p:spPr>
          <a:xfrm>
            <a:off x="5410200" y="4000603"/>
            <a:ext cx="8148349" cy="1685570"/>
          </a:xfrm>
          <a:prstGeom prst="rect">
            <a:avLst/>
          </a:prstGeom>
        </p:spPr>
        <p:txBody>
          <a:bodyPr lIns="0" tIns="0" rIns="0" bIns="0" rtlCol="0" anchor="t">
            <a:spAutoFit/>
          </a:bodyPr>
          <a:lstStyle/>
          <a:p>
            <a:pPr>
              <a:lnSpc>
                <a:spcPts val="13667"/>
              </a:lnSpc>
            </a:pPr>
            <a:r>
              <a:rPr lang="en-US" sz="9762" dirty="0">
                <a:solidFill>
                  <a:srgbClr val="FFFFFF"/>
                </a:solidFill>
                <a:latin typeface="Neue Machina UltraBold"/>
              </a:rPr>
              <a:t>Thank You</a:t>
            </a:r>
          </a:p>
        </p:txBody>
      </p:sp>
      <p:pic>
        <p:nvPicPr>
          <p:cNvPr id="11" name="Picture 5">
            <a:extLst>
              <a:ext uri="{FF2B5EF4-FFF2-40B4-BE49-F238E27FC236}">
                <a16:creationId xmlns:a16="http://schemas.microsoft.com/office/drawing/2014/main" id="{9EC8592A-FE74-4B1A-8DA7-3F196BC9C731}"/>
              </a:ext>
            </a:extLst>
          </p:cNvPr>
          <p:cNvPicPr>
            <a:picLocks noChangeAspect="1"/>
          </p:cNvPicPr>
          <p:nvPr/>
        </p:nvPicPr>
        <p:blipFill>
          <a:blip r:embed="rId8"/>
          <a:srcRect/>
          <a:stretch>
            <a:fillRect/>
          </a:stretch>
        </p:blipFill>
        <p:spPr>
          <a:xfrm>
            <a:off x="14325600" y="-800100"/>
            <a:ext cx="5366128" cy="501732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635</Words>
  <Application>Microsoft Office PowerPoint</Application>
  <PresentationFormat>Custom</PresentationFormat>
  <Paragraphs>77</Paragraphs>
  <Slides>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Wingdings</vt:lpstr>
      <vt:lpstr>SimSun-ExtB</vt:lpstr>
      <vt:lpstr>Arial</vt:lpstr>
      <vt:lpstr>Neue Machina UltraBold</vt:lpstr>
      <vt:lpstr>Montserrat</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SUJITHA MUTHUKUMAR</dc:creator>
  <cp:lastModifiedBy>M.Jayasree M.Abi</cp:lastModifiedBy>
  <cp:revision>45</cp:revision>
  <dcterms:created xsi:type="dcterms:W3CDTF">2006-08-16T00:00:00Z</dcterms:created>
  <dcterms:modified xsi:type="dcterms:W3CDTF">2023-04-20T16:03:10Z</dcterms:modified>
  <dc:identifier>DAFffp2lz6s</dc:identifier>
</cp:coreProperties>
</file>